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3.xml" ContentType="application/vnd.openxmlformats-officedocument.presentationml.tags+xml"/>
  <Override PartName="/ppt/notesSlides/notesSlide52.xml" ContentType="application/vnd.openxmlformats-officedocument.presentationml.notesSlide+xml"/>
  <Override PartName="/ppt/tags/tag24.xml" ContentType="application/vnd.openxmlformats-officedocument.presentationml.tags+xml"/>
  <Override PartName="/ppt/notesSlides/notesSlide53.xml" ContentType="application/vnd.openxmlformats-officedocument.presentationml.notesSlide+xml"/>
  <Override PartName="/ppt/tags/tag25.xml" ContentType="application/vnd.openxmlformats-officedocument.presentationml.tags+xml"/>
  <Override PartName="/ppt/notesSlides/notesSlide54.xml" ContentType="application/vnd.openxmlformats-officedocument.presentationml.notesSlide+xml"/>
  <Override PartName="/ppt/tags/tag26.xml" ContentType="application/vnd.openxmlformats-officedocument.presentationml.tags+xml"/>
  <Override PartName="/ppt/notesSlides/notesSlide55.xml" ContentType="application/vnd.openxmlformats-officedocument.presentationml.notesSlide+xml"/>
  <Override PartName="/ppt/tags/tag27.xml" ContentType="application/vnd.openxmlformats-officedocument.presentationml.tags+xml"/>
  <Override PartName="/ppt/notesSlides/notesSlide56.xml" ContentType="application/vnd.openxmlformats-officedocument.presentationml.notesSlide+xml"/>
  <Override PartName="/ppt/tags/tag28.xml" ContentType="application/vnd.openxmlformats-officedocument.presentationml.tags+xml"/>
  <Override PartName="/ppt/notesSlides/notesSlide57.xml" ContentType="application/vnd.openxmlformats-officedocument.presentationml.notesSlide+xml"/>
  <Override PartName="/ppt/tags/tag29.xml" ContentType="application/vnd.openxmlformats-officedocument.presentationml.tags+xml"/>
  <Override PartName="/ppt/notesSlides/notesSlide58.xml" ContentType="application/vnd.openxmlformats-officedocument.presentationml.notesSlide+xml"/>
  <Override PartName="/ppt/tags/tag30.xml" ContentType="application/vnd.openxmlformats-officedocument.presentationml.tags+xml"/>
  <Override PartName="/ppt/notesSlides/notesSlide59.xml" ContentType="application/vnd.openxmlformats-officedocument.presentationml.notesSlide+xml"/>
  <Override PartName="/ppt/tags/tag31.xml" ContentType="application/vnd.openxmlformats-officedocument.presentationml.tags+xml"/>
  <Override PartName="/ppt/notesSlides/notesSlide60.xml" ContentType="application/vnd.openxmlformats-officedocument.presentationml.notesSlide+xml"/>
  <Override PartName="/ppt/tags/tag32.xml" ContentType="application/vnd.openxmlformats-officedocument.presentationml.tags+xml"/>
  <Override PartName="/ppt/notesSlides/notesSlide61.xml" ContentType="application/vnd.openxmlformats-officedocument.presentationml.notesSlide+xml"/>
  <Override PartName="/ppt/tags/tag33.xml" ContentType="application/vnd.openxmlformats-officedocument.presentationml.tags+xml"/>
  <Override PartName="/ppt/notesSlides/notesSlide62.xml" ContentType="application/vnd.openxmlformats-officedocument.presentationml.notesSlide+xml"/>
  <Override PartName="/ppt/tags/tag34.xml" ContentType="application/vnd.openxmlformats-officedocument.presentationml.tags+xml"/>
  <Override PartName="/ppt/notesSlides/notesSlide63.xml" ContentType="application/vnd.openxmlformats-officedocument.presentationml.notesSlide+xml"/>
  <Override PartName="/ppt/tags/tag35.xml" ContentType="application/vnd.openxmlformats-officedocument.presentationml.tags+xml"/>
  <Override PartName="/ppt/notesSlides/notesSlide64.xml" ContentType="application/vnd.openxmlformats-officedocument.presentationml.notesSlide+xml"/>
  <Override PartName="/ppt/tags/tag36.xml" ContentType="application/vnd.openxmlformats-officedocument.presentationml.tags+xml"/>
  <Override PartName="/ppt/notesSlides/notesSlide65.xml" ContentType="application/vnd.openxmlformats-officedocument.presentationml.notesSlide+xml"/>
  <Override PartName="/ppt/tags/tag37.xml" ContentType="application/vnd.openxmlformats-officedocument.presentationml.tags+xml"/>
  <Override PartName="/ppt/notesSlides/notesSlide66.xml" ContentType="application/vnd.openxmlformats-officedocument.presentationml.notesSlide+xml"/>
  <Override PartName="/ppt/tags/tag38.xml" ContentType="application/vnd.openxmlformats-officedocument.presentationml.tags+xml"/>
  <Override PartName="/ppt/notesSlides/notesSlide67.xml" ContentType="application/vnd.openxmlformats-officedocument.presentationml.notesSlide+xml"/>
  <Override PartName="/ppt/tags/tag39.xml" ContentType="application/vnd.openxmlformats-officedocument.presentationml.tags+xml"/>
  <Override PartName="/ppt/notesSlides/notesSlide68.xml" ContentType="application/vnd.openxmlformats-officedocument.presentationml.notesSlide+xml"/>
  <Override PartName="/ppt/tags/tag40.xml" ContentType="application/vnd.openxmlformats-officedocument.presentationml.tags+xml"/>
  <Override PartName="/ppt/notesSlides/notesSlide6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41.xml" ContentType="application/vnd.openxmlformats-officedocument.presentationml.tags+xml"/>
  <Override PartName="/ppt/notesSlides/notesSlide70.xml" ContentType="application/vnd.openxmlformats-officedocument.presentationml.notesSlide+xml"/>
  <Override PartName="/ppt/tags/tag42.xml" ContentType="application/vnd.openxmlformats-officedocument.presentationml.tags+xml"/>
  <Override PartName="/ppt/notesSlides/notesSlide71.xml" ContentType="application/vnd.openxmlformats-officedocument.presentationml.notesSlide+xml"/>
  <Override PartName="/ppt/tags/tag43.xml" ContentType="application/vnd.openxmlformats-officedocument.presentationml.tags+xml"/>
  <Override PartName="/ppt/notesSlides/notesSlide72.xml" ContentType="application/vnd.openxmlformats-officedocument.presentationml.notesSlide+xml"/>
  <Override PartName="/ppt/tags/tag44.xml" ContentType="application/vnd.openxmlformats-officedocument.presentationml.tags+xml"/>
  <Override PartName="/ppt/notesSlides/notesSlide73.xml" ContentType="application/vnd.openxmlformats-officedocument.presentationml.notesSlide+xml"/>
  <Override PartName="/ppt/tags/tag45.xml" ContentType="application/vnd.openxmlformats-officedocument.presentationml.tags+xml"/>
  <Override PartName="/ppt/notesSlides/notesSlide74.xml" ContentType="application/vnd.openxmlformats-officedocument.presentationml.notesSlide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9" r:id="rId6"/>
  </p:sldMasterIdLst>
  <p:notesMasterIdLst>
    <p:notesMasterId r:id="rId90"/>
  </p:notesMasterIdLst>
  <p:sldIdLst>
    <p:sldId id="435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47" r:id="rId42"/>
    <p:sldId id="448" r:id="rId43"/>
    <p:sldId id="449" r:id="rId44"/>
    <p:sldId id="450" r:id="rId45"/>
    <p:sldId id="451" r:id="rId46"/>
    <p:sldId id="452" r:id="rId47"/>
    <p:sldId id="453" r:id="rId48"/>
    <p:sldId id="454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497" r:id="rId57"/>
    <p:sldId id="385" r:id="rId58"/>
    <p:sldId id="455" r:id="rId59"/>
    <p:sldId id="456" r:id="rId60"/>
    <p:sldId id="457" r:id="rId61"/>
    <p:sldId id="458" r:id="rId62"/>
    <p:sldId id="459" r:id="rId63"/>
    <p:sldId id="460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479" r:id="rId82"/>
    <p:sldId id="482" r:id="rId83"/>
    <p:sldId id="483" r:id="rId84"/>
    <p:sldId id="484" r:id="rId85"/>
    <p:sldId id="485" r:id="rId86"/>
    <p:sldId id="486" r:id="rId87"/>
    <p:sldId id="489" r:id="rId88"/>
    <p:sldId id="405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65676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84022" autoAdjust="0"/>
  </p:normalViewPr>
  <p:slideViewPr>
    <p:cSldViewPr snapToGrid="0" showGuides="1">
      <p:cViewPr varScale="1">
        <p:scale>
          <a:sx n="59" d="100"/>
          <a:sy n="59" d="100"/>
        </p:scale>
        <p:origin x="1026" y="18"/>
      </p:cViewPr>
      <p:guideLst>
        <p:guide orient="horz" pos="3000"/>
        <p:guide pos="3872"/>
      </p:guideLst>
    </p:cSldViewPr>
  </p:slideViewPr>
  <p:outlineViewPr>
    <p:cViewPr>
      <p:scale>
        <a:sx n="33" d="100"/>
        <a:sy n="33" d="100"/>
      </p:scale>
      <p:origin x="0" y="-31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habosfpc8.v01.med.va.gov\services\Medical\Chief%20Residents\Individual%20Chiefs\BIDMC%20Chief\Mark%20(2015-2016)\Wiki\First%20Friday%20Talk\Pageview%20Summary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vhabosfpc8.v01.med.va.gov\services\Medical\Chief%20Residents\Individual%20Chiefs\BIDMC%20Chief\Mark%20(2015-2016)\Wiki\First%20Friday%20Talk\Pageview%20Summary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>
                <a:latin typeface="Arial Narrow" panose="020B0606020202030204" pitchFamily="34" charset="0"/>
              </a:rPr>
              <a:t>Average Daily Usage of WikiRox.com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Unique visits per day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mmm\-yy</c:formatCode>
                <c:ptCount val="7"/>
                <c:pt idx="0">
                  <c:v>42186</c:v>
                </c:pt>
                <c:pt idx="1">
                  <c:v>42248</c:v>
                </c:pt>
                <c:pt idx="2">
                  <c:v>42278</c:v>
                </c:pt>
                <c:pt idx="3">
                  <c:v>42309</c:v>
                </c:pt>
                <c:pt idx="4">
                  <c:v>42339</c:v>
                </c:pt>
                <c:pt idx="5">
                  <c:v>42370</c:v>
                </c:pt>
                <c:pt idx="6">
                  <c:v>42401</c:v>
                </c:pt>
              </c:numCache>
            </c:numRef>
          </c:cat>
          <c:val>
            <c:numRef>
              <c:f>Sheet1!$D$2:$D$8</c:f>
              <c:numCache>
                <c:formatCode>0.0</c:formatCode>
                <c:ptCount val="7"/>
                <c:pt idx="0">
                  <c:v>3.6666666666666665</c:v>
                </c:pt>
                <c:pt idx="1">
                  <c:v>17.966666666666665</c:v>
                </c:pt>
                <c:pt idx="2">
                  <c:v>17.266666666666666</c:v>
                </c:pt>
                <c:pt idx="3">
                  <c:v>19.666666666666668</c:v>
                </c:pt>
                <c:pt idx="4">
                  <c:v>13.833333333333334</c:v>
                </c:pt>
                <c:pt idx="5">
                  <c:v>14.866666666666667</c:v>
                </c:pt>
                <c:pt idx="6">
                  <c:v>11.2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Total visits per day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mmm\-yy</c:formatCode>
                <c:ptCount val="7"/>
                <c:pt idx="0">
                  <c:v>42186</c:v>
                </c:pt>
                <c:pt idx="1">
                  <c:v>42248</c:v>
                </c:pt>
                <c:pt idx="2">
                  <c:v>42278</c:v>
                </c:pt>
                <c:pt idx="3">
                  <c:v>42309</c:v>
                </c:pt>
                <c:pt idx="4">
                  <c:v>42339</c:v>
                </c:pt>
                <c:pt idx="5">
                  <c:v>42370</c:v>
                </c:pt>
                <c:pt idx="6">
                  <c:v>42401</c:v>
                </c:pt>
              </c:numCache>
            </c:numRef>
          </c:cat>
          <c:val>
            <c:numRef>
              <c:f>Sheet1!$E$2:$E$8</c:f>
              <c:numCache>
                <c:formatCode>0.0</c:formatCode>
                <c:ptCount val="7"/>
                <c:pt idx="0">
                  <c:v>5.4333333333333336</c:v>
                </c:pt>
                <c:pt idx="1">
                  <c:v>24.5</c:v>
                </c:pt>
                <c:pt idx="2">
                  <c:v>24.833333333333332</c:v>
                </c:pt>
                <c:pt idx="3">
                  <c:v>28.666666666666668</c:v>
                </c:pt>
                <c:pt idx="4">
                  <c:v>18</c:v>
                </c:pt>
                <c:pt idx="5">
                  <c:v>20.633333333333333</c:v>
                </c:pt>
                <c:pt idx="6">
                  <c:v>15.7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33797968"/>
        <c:axId val="-1733796336"/>
      </c:lineChart>
      <c:dateAx>
        <c:axId val="-17337979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ysClr val="windowText" lastClr="000000"/>
                </a:solidFill>
                <a:latin typeface="Arial Narrow" panose="020B0606020202030204" pitchFamily="34" charset="0"/>
              </a:defRPr>
            </a:pPr>
            <a:endParaRPr lang="en-US"/>
          </a:p>
        </c:txPr>
        <c:crossAx val="-1733796336"/>
        <c:crosses val="autoZero"/>
        <c:auto val="1"/>
        <c:lblOffset val="100"/>
        <c:baseTimeUnit val="months"/>
      </c:dateAx>
      <c:valAx>
        <c:axId val="-1733796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Arial Narrow" panose="020B0606020202030204" pitchFamily="34" charset="0"/>
                  </a:rPr>
                  <a:t>Average number of visits per day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1561687080781568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 Narrow" panose="020B0606020202030204" pitchFamily="34" charset="0"/>
              </a:defRPr>
            </a:pPr>
            <a:endParaRPr lang="en-US"/>
          </a:p>
        </c:txPr>
        <c:crossAx val="-173379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447069116360458"/>
          <c:y val="0.21720873432487606"/>
          <c:w val="0.29475000000000001"/>
          <c:h val="0.1593678915135608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>
              <a:latin typeface="Arial Narrow" panose="020B0606020202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4000">
                <a:solidFill>
                  <a:srgbClr val="002060"/>
                </a:solidFill>
              </a:defRPr>
            </a:pPr>
            <a:r>
              <a:rPr lang="en-US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Monthly Usage of </a:t>
            </a:r>
            <a:r>
              <a:rPr lang="en-US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WikiRox.com</a:t>
            </a:r>
            <a:br>
              <a:rPr lang="en-US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(unique</a:t>
            </a:r>
            <a:r>
              <a:rPr lang="en-US" sz="4000" baseline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visitors)</a:t>
            </a:r>
            <a:endParaRPr lang="en-US" sz="4000" dirty="0">
              <a:solidFill>
                <a:srgbClr val="00206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600503062117235"/>
          <c:y val="0.21747703412073491"/>
          <c:w val="0.78288385826771656"/>
          <c:h val="0.66828667249927087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Total visits per month</c:v>
                </c:pt>
              </c:strCache>
            </c:strRef>
          </c:tx>
          <c:spPr>
            <a:ln w="127000"/>
          </c:spPr>
          <c:marker>
            <c:symbol val="none"/>
          </c:marker>
          <c:cat>
            <c:numRef>
              <c:f>Sheet1!$A$2:$A$8</c:f>
              <c:numCache>
                <c:formatCode>mmm\-yy</c:formatCode>
                <c:ptCount val="7"/>
                <c:pt idx="0">
                  <c:v>42186</c:v>
                </c:pt>
                <c:pt idx="1">
                  <c:v>42248</c:v>
                </c:pt>
                <c:pt idx="2">
                  <c:v>42278</c:v>
                </c:pt>
                <c:pt idx="3">
                  <c:v>42309</c:v>
                </c:pt>
                <c:pt idx="4">
                  <c:v>42339</c:v>
                </c:pt>
                <c:pt idx="5">
                  <c:v>42370</c:v>
                </c:pt>
                <c:pt idx="6">
                  <c:v>42401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163</c:v>
                </c:pt>
                <c:pt idx="1">
                  <c:v>735</c:v>
                </c:pt>
                <c:pt idx="2">
                  <c:v>745</c:v>
                </c:pt>
                <c:pt idx="3">
                  <c:v>860</c:v>
                </c:pt>
                <c:pt idx="4">
                  <c:v>540</c:v>
                </c:pt>
                <c:pt idx="5">
                  <c:v>619</c:v>
                </c:pt>
                <c:pt idx="6">
                  <c:v>720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33793616"/>
        <c:axId val="-1733793072"/>
      </c:lineChart>
      <c:dateAx>
        <c:axId val="-17337936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ysClr val="windowText" lastClr="000000"/>
                </a:solidFill>
                <a:latin typeface="Arial Narrow" panose="020B0606020202030204" pitchFamily="34" charset="0"/>
              </a:defRPr>
            </a:pPr>
            <a:endParaRPr lang="en-US"/>
          </a:p>
        </c:txPr>
        <c:crossAx val="-1733793072"/>
        <c:crosses val="autoZero"/>
        <c:auto val="1"/>
        <c:lblOffset val="100"/>
        <c:baseTimeUnit val="months"/>
      </c:dateAx>
      <c:valAx>
        <c:axId val="-1733793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>
                    <a:latin typeface="Arial Narrow" panose="020B0606020202030204" pitchFamily="34" charset="0"/>
                  </a:rPr>
                  <a:t>Number of visits per month</a:t>
                </a:r>
              </a:p>
            </c:rich>
          </c:tx>
          <c:layout>
            <c:manualLayout>
              <c:xMode val="edge"/>
              <c:yMode val="edge"/>
              <c:x val="3.8262124181044722E-2"/>
              <c:y val="0.2896372407393654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 b="0">
                <a:latin typeface="Arial Narrow" panose="020B0606020202030204" pitchFamily="34" charset="0"/>
              </a:defRPr>
            </a:pPr>
            <a:endParaRPr lang="en-US"/>
          </a:p>
        </c:txPr>
        <c:crossAx val="-1733793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0B643-7F03-4200-AAC4-7D9549A6978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7A662-B83B-4F4F-B553-FE5D9C09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5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Stress importance of adding media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5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Stress importance of adding me and using media library to add post.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1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Stress the importance of brevity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Bold and underline with caution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34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Discuss content on the home page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74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82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88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4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1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23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5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39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70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4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11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97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167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379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442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873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406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19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Go over what you did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 got a good contact at IT(IT guy)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 was told that we have a great wordpress platform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 had a few options to pick based on style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 picked a style and with help of IT came up with a good design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But before all this I had a bigger picture and rough idea of content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97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971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723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894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635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017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222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76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22:04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521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0306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83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Time line(4 weeks) to really design the blog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403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026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401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6781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5713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612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9648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9598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7075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9245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pPr algn="r">
                <a:buSzPct val="25000"/>
              </a:pPr>
              <a:t>50</a:t>
            </a:fld>
            <a:endParaRPr lang="en" sz="12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2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Choose a theme;use IT staff or residents who are tech savvy to assist with the design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Doing this first is good for morale and envisioning what the blog will look like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Try different themes and personalize(school logo</a:t>
            </a:r>
            <a:r>
              <a:rPr lang="en-US" altLang="en-US">
                <a:solidFill>
                  <a:srgbClr val="00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</a:t>
            </a:r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billy blue jay, MD)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We used the twenty ten theme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Try different themes and see what they look like.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Chance to unleash creativity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74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4588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8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VA</a:t>
            </a:r>
            <a:r>
              <a:rPr lang="en-US" baseline="0" dirty="0" smtClean="0"/>
              <a:t> Pulse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583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24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750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253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4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862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63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Describe concept of dashboard</a:t>
            </a:r>
            <a:r>
              <a:rPr lang="en-US" altLang="en-US">
                <a:solidFill>
                  <a:srgbClr val="00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</a:t>
            </a:r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make edits and construct pages etc.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Dashboard is where you pick and choose and design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745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82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094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227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703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511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4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481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portal “one-stop-shop” for all trainees coming to VA Boston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Wiki structure enables decentralized maintenance of sections of the site by users (no</a:t>
            </a:r>
            <a:r>
              <a:rPr lang="en-US" baseline="0" dirty="0" smtClean="0"/>
              <a:t> single user needs to be responsible for all content)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Able to embed content from other electronic resources displayed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Twitter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Google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309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96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9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Discuss the concept of pages as being separate sections of the blog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Toggle between site and presentation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233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VA</a:t>
            </a:r>
            <a:r>
              <a:rPr lang="en-US" baseline="0" dirty="0" smtClean="0"/>
              <a:t> Pulse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95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http://hmdi.osowebstudio.netdna-cdn.com/images/stories/doctor_with_cell_phone.jpg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ask our trainees to take their phones out and fill this out and the end of Thursday teaching conference when the interns and residents are in separate teaching conferences.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947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910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172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98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Describe how each role was assigned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i.e:all residents were contributors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Give suggestions:admin was IT guy and chief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7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Describe different levels of access and security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Also discuss HIPPA here</a:t>
            </a:r>
          </a:p>
          <a:p>
            <a:pPr marL="79375"/>
            <a:r>
              <a:rPr lang="en-US" altLang="en-US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Also discuss approval from GME</a:t>
            </a: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4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E5C-1F21-4268-AA96-86312748038C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B85C0-65B2-4FBE-9487-E9BEBF7D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6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17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2130426"/>
            <a:ext cx="11988800" cy="1470025"/>
          </a:xfrm>
        </p:spPr>
        <p:txBody>
          <a:bodyPr/>
          <a:lstStyle>
            <a:lvl1pPr>
              <a:defRPr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" y="3886200"/>
            <a:ext cx="11988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portal.bidmc.org/Home/Intranets/Administrative/Communications/LogoStand/GenBIDMC/LogoDL/~/media/Images/Intranets/Communications/Logos/BIDMC/BIDMC_Harvard_lockup_JPEG_0713.ashx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8"/>
          <a:stretch/>
        </p:blipFill>
        <p:spPr bwMode="auto">
          <a:xfrm>
            <a:off x="609601" y="609600"/>
            <a:ext cx="397565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17526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57" y="463521"/>
            <a:ext cx="2398643" cy="1003330"/>
          </a:xfrm>
          <a:prstGeom prst="rect">
            <a:avLst/>
          </a:prstGeom>
        </p:spPr>
      </p:pic>
      <p:pic>
        <p:nvPicPr>
          <p:cNvPr id="10" name="Picture 2" descr="http://www.rhinoden.com/wp-content/uploads/2012/09/VA_logo.gif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t="-92" r="-132" b="-14294"/>
          <a:stretch/>
        </p:blipFill>
        <p:spPr bwMode="auto">
          <a:xfrm>
            <a:off x="5761890" y="847434"/>
            <a:ext cx="25400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rhinoden.com/wp-content/uploads/2012/09/VA_logo.gif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t="-92" r="73311" b="-9615"/>
          <a:stretch/>
        </p:blipFill>
        <p:spPr bwMode="auto">
          <a:xfrm>
            <a:off x="4790871" y="861723"/>
            <a:ext cx="971019" cy="66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7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3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>
                <a:latin typeface="+mn-lt"/>
              </a:defRPr>
            </a:lvl1pPr>
            <a:lvl2pPr>
              <a:defRPr sz="2833">
                <a:latin typeface="+mn-lt"/>
              </a:defRPr>
            </a:lvl2pPr>
            <a:lvl3pPr>
              <a:defRPr sz="2417">
                <a:latin typeface="+mn-lt"/>
              </a:defRPr>
            </a:lvl3pPr>
            <a:lvl4pPr>
              <a:defRPr sz="2167">
                <a:latin typeface="+mn-lt"/>
              </a:defRPr>
            </a:lvl4pPr>
            <a:lvl5pPr>
              <a:defRPr sz="2167">
                <a:latin typeface="+mn-lt"/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>
                <a:latin typeface="+mn-lt"/>
              </a:defRPr>
            </a:lvl1pPr>
            <a:lvl2pPr>
              <a:defRPr sz="2833">
                <a:latin typeface="+mn-lt"/>
              </a:defRPr>
            </a:lvl2pPr>
            <a:lvl3pPr>
              <a:defRPr sz="2417">
                <a:latin typeface="+mn-lt"/>
              </a:defRPr>
            </a:lvl3pPr>
            <a:lvl4pPr>
              <a:defRPr sz="2167">
                <a:latin typeface="+mn-lt"/>
              </a:defRPr>
            </a:lvl4pPr>
            <a:lvl5pPr>
              <a:defRPr sz="2167">
                <a:latin typeface="+mn-lt"/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7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>
                <a:latin typeface="+mn-lt"/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>
                <a:latin typeface="+mn-lt"/>
              </a:defRPr>
            </a:lvl1pPr>
            <a:lvl2pPr>
              <a:defRPr sz="2417">
                <a:latin typeface="+mn-lt"/>
              </a:defRPr>
            </a:lvl2pPr>
            <a:lvl3pPr>
              <a:defRPr sz="2167">
                <a:latin typeface="+mn-lt"/>
              </a:defRPr>
            </a:lvl3pPr>
            <a:lvl4pPr>
              <a:defRPr sz="1917">
                <a:latin typeface="+mn-lt"/>
              </a:defRPr>
            </a:lvl4pPr>
            <a:lvl5pPr>
              <a:defRPr sz="1917">
                <a:latin typeface="+mn-lt"/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>
                <a:latin typeface="+mn-lt"/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>
                <a:latin typeface="+mn-lt"/>
              </a:defRPr>
            </a:lvl1pPr>
            <a:lvl2pPr>
              <a:defRPr sz="2417">
                <a:latin typeface="+mn-lt"/>
              </a:defRPr>
            </a:lvl2pPr>
            <a:lvl3pPr>
              <a:defRPr sz="2167">
                <a:latin typeface="+mn-lt"/>
              </a:defRPr>
            </a:lvl3pPr>
            <a:lvl4pPr>
              <a:defRPr sz="1917">
                <a:latin typeface="+mn-lt"/>
              </a:defRPr>
            </a:lvl4pPr>
            <a:lvl5pPr>
              <a:defRPr sz="1917">
                <a:latin typeface="+mn-lt"/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3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>
                <a:latin typeface="+mn-lt"/>
              </a:defRPr>
            </a:lvl1pPr>
            <a:lvl2pPr>
              <a:defRPr sz="3333">
                <a:latin typeface="+mn-lt"/>
              </a:defRPr>
            </a:lvl2pPr>
            <a:lvl3pPr>
              <a:defRPr sz="2833">
                <a:latin typeface="+mn-lt"/>
              </a:defRPr>
            </a:lvl3pPr>
            <a:lvl4pPr>
              <a:defRPr sz="2417">
                <a:latin typeface="+mn-lt"/>
              </a:defRPr>
            </a:lvl4pPr>
            <a:lvl5pPr>
              <a:defRPr sz="2417">
                <a:latin typeface="+mn-lt"/>
              </a:defRPr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>
                <a:latin typeface="+mn-lt"/>
              </a:defRPr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6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14317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471"/>
            <a:ext cx="10515600" cy="4838492"/>
          </a:xfrm>
        </p:spPr>
        <p:txBody>
          <a:bodyPr/>
          <a:lstStyle>
            <a:lvl1pPr>
              <a:buClr>
                <a:srgbClr val="FF0000"/>
              </a:buClr>
              <a:defRPr>
                <a:latin typeface="Arial Narrow" panose="020B0606020202030204" pitchFamily="34" charset="0"/>
              </a:defRPr>
            </a:lvl1pPr>
            <a:lvl2pPr>
              <a:buClr>
                <a:srgbClr val="FF0000"/>
              </a:buClr>
              <a:defRPr>
                <a:latin typeface="Arial Narrow" panose="020B0606020202030204" pitchFamily="34" charset="0"/>
              </a:defRPr>
            </a:lvl2pPr>
            <a:lvl3pPr>
              <a:buClr>
                <a:srgbClr val="FF0000"/>
              </a:buClr>
              <a:defRPr>
                <a:latin typeface="Arial Narrow" panose="020B0606020202030204" pitchFamily="34" charset="0"/>
              </a:defRPr>
            </a:lvl3pPr>
            <a:lvl4pPr>
              <a:buClr>
                <a:srgbClr val="FF0000"/>
              </a:buClr>
              <a:defRPr>
                <a:latin typeface="Arial Narrow" panose="020B0606020202030204" pitchFamily="34" charset="0"/>
              </a:defRPr>
            </a:lvl4pPr>
            <a:lvl5pPr>
              <a:buClr>
                <a:srgbClr val="FF0000"/>
              </a:buCl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>
                <a:latin typeface="+mn-lt"/>
              </a:defRPr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07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6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9EA068-945F-463C-A007-0159ED2F5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926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16836F-71CD-4616-8689-D613189F7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53107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346A01-6207-4F4F-A9D9-E55874CC0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5363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611564"/>
            <a:ext cx="5080000" cy="3246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611564"/>
            <a:ext cx="5080000" cy="3246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5D5371-3858-41E8-81CF-4C224FF94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3821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50AD20-5D08-4DE1-9876-7FF5550D6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10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0B05AD-F60F-4312-8975-222D8AAECE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3335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EED7B1-2BB4-441F-A2B4-1EC33C6B6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7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8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74DA6F-1E7D-455E-998D-67AC8D1C5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3676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65531F-22DA-4413-8864-183BCA62B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1690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BDC8E2-716F-46FC-AA69-8F79AE5A0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016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E83143-EDDC-4946-8DFD-FDD048119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6777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56ECA4-D089-4D95-88A6-4D3085186C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2369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274121-8B08-4C5F-B099-1CD1B79552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7826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FFADCD-3CA3-4D54-8C91-E3E7DC7479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2331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138"/>
            <a:ext cx="5384800" cy="5376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138"/>
            <a:ext cx="5384800" cy="5376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CE2185-9CAC-4DCF-AE2B-16B8766D56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7009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0F492F-2FA0-4FB0-99FA-A28717A605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1734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6B5219-0EC7-484D-B355-C450C673C8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292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7ABA46-4BFE-414A-9A2A-352F5DCB24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356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EDF4D4-450A-4BBF-8661-03D1D55460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1029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B7F1A8-A0F9-4933-B12F-0EA0975098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101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CA0C74-18FE-47BE-9461-06B8F88CA0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4303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11138"/>
            <a:ext cx="2743200" cy="6646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1138"/>
            <a:ext cx="8026400" cy="6646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DFD254-590D-4D74-BCB8-3D3D3C5769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3809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033071" y="896807"/>
            <a:ext cx="1442167" cy="1499932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8716754" y="4457236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240401" y="1585236"/>
            <a:ext cx="7711200" cy="1943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240401" y="4065933"/>
            <a:ext cx="7711200" cy="121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6565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101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3502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919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266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4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652291" y="1883035"/>
            <a:ext cx="442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6786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5015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354000" y="3692000"/>
            <a:ext cx="53936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4184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2602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00" y="6769100"/>
            <a:ext cx="121916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3560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115824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658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963083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2212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56896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6197600" y="1447800"/>
            <a:ext cx="56896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037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07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2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2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29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173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643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 rot="5400000">
            <a:off x="3771900" y="-2019300"/>
            <a:ext cx="4648200" cy="115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05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 rot="5400000">
            <a:off x="7505700" y="1714500"/>
            <a:ext cx="5867400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 rot="5400000">
            <a:off x="1612900" y="-1079499"/>
            <a:ext cx="5867400" cy="848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90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349" y="-6350"/>
            <a:ext cx="12206800" cy="68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914400" y="18288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1110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28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8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E5C-1F21-4268-AA96-86312748038C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B85C0-65B2-4FBE-9487-E9BEBF7D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5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  <a:lvl2pPr>
              <a:defRPr sz="2800">
                <a:latin typeface="Arial Narrow" panose="020B0606020202030204" pitchFamily="34" charset="0"/>
              </a:defRPr>
            </a:lvl2pPr>
            <a:lvl3pPr>
              <a:defRPr sz="2400">
                <a:latin typeface="Arial Narrow" panose="020B0606020202030204" pitchFamily="34" charset="0"/>
              </a:defRPr>
            </a:lvl3pPr>
            <a:lvl4pPr>
              <a:defRPr sz="2000">
                <a:latin typeface="Arial Narrow" panose="020B0606020202030204" pitchFamily="34" charset="0"/>
              </a:defRPr>
            </a:lvl4pPr>
            <a:lvl5pPr>
              <a:defRPr sz="2000">
                <a:latin typeface="Arial Narrow" panose="020B06060202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Arial Narrow" panose="020B0606020202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789CE5C-1F21-4268-AA96-86312748038C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71B85C0-65B2-4FBE-9487-E9BEBF7DA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5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28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26435"/>
            <a:ext cx="10515600" cy="505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9CE5C-1F21-4268-AA96-86312748038C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B85C0-65B2-4FBE-9487-E9BEBF7D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88473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j-lt"/>
          <a:ea typeface="+mn-ea"/>
          <a:cs typeface="+mn-cs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j-lt"/>
          <a:ea typeface="+mn-ea"/>
          <a:cs typeface="+mn-cs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j-lt"/>
          <a:ea typeface="+mn-ea"/>
          <a:cs typeface="+mn-cs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j-lt"/>
          <a:ea typeface="+mn-ea"/>
          <a:cs typeface="+mn-cs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j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14400" y="0"/>
            <a:ext cx="10363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Lucida Grand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14400" y="3611564"/>
            <a:ext cx="10363200" cy="32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Lucida Grande" charset="0"/>
              </a:rPr>
              <a:t>Second level</a:t>
            </a:r>
          </a:p>
          <a:p>
            <a:pPr lvl="2"/>
            <a:r>
              <a:rPr lang="en-US" altLang="en-US" smtClean="0">
                <a:sym typeface="Lucida Grande" charset="0"/>
              </a:rPr>
              <a:t>Third level</a:t>
            </a:r>
          </a:p>
          <a:p>
            <a:pPr lvl="3"/>
            <a:r>
              <a:rPr lang="en-US" altLang="en-US" smtClean="0">
                <a:sym typeface="Lucida Grande" charset="0"/>
              </a:rPr>
              <a:t>Fourth level</a:t>
            </a:r>
          </a:p>
          <a:p>
            <a:pPr lvl="4"/>
            <a:r>
              <a:rPr lang="en-US" altLang="en-US" smtClean="0">
                <a:sym typeface="Lucida Grande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664951" y="6518275"/>
            <a:ext cx="36618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6E38C4-A57F-4162-9D87-6ACA647F240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161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4800" b="1" kern="1200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  <a:sym typeface="Lucida Grande" charset="0"/>
        </a:defRPr>
      </a:lvl1pPr>
      <a:lvl2pPr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2pPr>
      <a:lvl3pPr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3pPr>
      <a:lvl4pPr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4pPr>
      <a:lvl5pPr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8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9pPr>
    </p:titleStyle>
    <p:bodyStyle>
      <a:lvl1pPr algn="r" rtl="0" fontAlgn="base">
        <a:spcBef>
          <a:spcPts val="400"/>
        </a:spcBef>
        <a:spcAft>
          <a:spcPct val="0"/>
        </a:spcAft>
        <a:defRPr sz="2700" kern="1200">
          <a:solidFill>
            <a:srgbClr val="464646"/>
          </a:solidFill>
          <a:latin typeface="+mn-lt"/>
          <a:ea typeface="+mn-ea"/>
          <a:cs typeface="+mn-cs"/>
          <a:sym typeface="Lucida Grande" charset="0"/>
        </a:defRPr>
      </a:lvl1pPr>
      <a:lvl2pPr marL="342900" algn="ctr" rtl="0" fontAlgn="base">
        <a:spcBef>
          <a:spcPts val="300"/>
        </a:spcBef>
        <a:spcAft>
          <a:spcPct val="0"/>
        </a:spcAft>
        <a:defRPr sz="23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800100" algn="ctr" rtl="0" fontAlgn="base">
        <a:spcBef>
          <a:spcPts val="300"/>
        </a:spcBef>
        <a:spcAft>
          <a:spcPct val="0"/>
        </a:spcAft>
        <a:defRPr sz="21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257300" algn="ctr" rtl="0" fontAlgn="base">
        <a:spcBef>
          <a:spcPts val="300"/>
        </a:spcBef>
        <a:spcAft>
          <a:spcPct val="0"/>
        </a:spcAft>
        <a:defRPr sz="19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1714500" algn="ctr" rtl="0" fontAlgn="base">
        <a:spcBef>
          <a:spcPts val="3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09600" y="1481138"/>
            <a:ext cx="1097280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Lucida Grande" charset="0"/>
              </a:rPr>
              <a:t>Second level</a:t>
            </a:r>
          </a:p>
          <a:p>
            <a:pPr lvl="2"/>
            <a:r>
              <a:rPr lang="en-US" altLang="en-US" smtClean="0">
                <a:sym typeface="Lucida Grande" charset="0"/>
              </a:rPr>
              <a:t>Third level</a:t>
            </a:r>
          </a:p>
          <a:p>
            <a:pPr lvl="3"/>
            <a:r>
              <a:rPr lang="en-US" altLang="en-US" smtClean="0">
                <a:sym typeface="Lucida Grande" charset="0"/>
              </a:rPr>
              <a:t>Fourth level</a:t>
            </a:r>
          </a:p>
          <a:p>
            <a:pPr lvl="4"/>
            <a:r>
              <a:rPr lang="en-US" altLang="en-US" smtClean="0">
                <a:sym typeface="Lucida Grande" charset="0"/>
              </a:rPr>
              <a:t>Fifth level</a:t>
            </a:r>
          </a:p>
        </p:txBody>
      </p:sp>
      <p:sp>
        <p:nvSpPr>
          <p:cNvPr id="2050" name="Text Box 2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664951" y="6518275"/>
            <a:ext cx="36618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B0A4A1-FCF0-49A9-ADC1-5C26F5681B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609600" y="211138"/>
            <a:ext cx="109728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Lucida Grande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19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  <a:sym typeface="Lucida Grande" charset="0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464646"/>
          </a:solidFill>
          <a:effectLst>
            <a:outerShdw blurRad="38100" dist="38100" dir="2700000" algn="tl">
              <a:srgbClr val="C0C0C0"/>
            </a:outerShdw>
          </a:effectLst>
          <a:latin typeface="Lucida Grande" charset="0"/>
          <a:ea typeface="ヒラギノ角ゴ ProN W6" charset="0"/>
          <a:cs typeface="ヒラギノ角ゴ ProN W6" charset="0"/>
          <a:sym typeface="Lucida Grande" charset="0"/>
        </a:defRPr>
      </a:lvl9pPr>
    </p:titleStyle>
    <p:bodyStyle>
      <a:lvl1pPr marL="288925" indent="-255588" algn="l" rtl="0" fontAlgn="base">
        <a:spcBef>
          <a:spcPts val="400"/>
        </a:spcBef>
        <a:spcAft>
          <a:spcPct val="0"/>
        </a:spcAft>
        <a:buClr>
          <a:srgbClr val="2DA2BF"/>
        </a:buClr>
        <a:buSzPct val="68000"/>
        <a:buFont typeface="Wingdings 3" panose="05040102010807070707" pitchFamily="18" charset="2"/>
        <a:buChar char="}"/>
        <a:defRPr sz="27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506413" indent="-228600" algn="l" rtl="0" fontAlgn="base">
        <a:spcBef>
          <a:spcPts val="300"/>
        </a:spcBef>
        <a:spcAft>
          <a:spcPct val="0"/>
        </a:spcAft>
        <a:buClr>
          <a:srgbClr val="2DA2BF"/>
        </a:buClr>
        <a:buSzPct val="100000"/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744538" indent="-228600" algn="l" rtl="0" fontAlgn="base">
        <a:spcBef>
          <a:spcPts val="300"/>
        </a:spcBef>
        <a:spcAft>
          <a:spcPct val="0"/>
        </a:spcAft>
        <a:buClr>
          <a:srgbClr val="DA1F28"/>
        </a:buClr>
        <a:buSzPct val="100000"/>
        <a:buFont typeface="Wingdings 2" panose="05020102010507070707" pitchFamily="18" charset="2"/>
        <a:buChar char=""/>
        <a:defRPr sz="21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028700" indent="-228600" algn="l" rtl="0" fontAlgn="base">
        <a:spcBef>
          <a:spcPts val="300"/>
        </a:spcBef>
        <a:spcAft>
          <a:spcPct val="0"/>
        </a:spcAft>
        <a:buClr>
          <a:srgbClr val="DA1F28"/>
        </a:buClr>
        <a:buSzPct val="100000"/>
        <a:buFont typeface="Wingdings 2" panose="05020102010507070707" pitchFamily="18" charset="2"/>
        <a:buChar char=""/>
        <a:defRPr sz="19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1257300" indent="-228600" algn="l" rtl="0" fontAlgn="base">
        <a:spcBef>
          <a:spcPts val="300"/>
        </a:spcBef>
        <a:spcAft>
          <a:spcPct val="0"/>
        </a:spcAft>
        <a:buClr>
          <a:srgbClr val="DA1F28"/>
        </a:buClr>
        <a:buSzPct val="100000"/>
        <a:buFont typeface="Wingdings 2" panose="05020102010507070707" pitchFamily="18" charset="2"/>
        <a:buChar char=""/>
        <a:defRPr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9629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6349" y="-6350"/>
            <a:ext cx="12206800" cy="68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824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115824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115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ginahuss@creighton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hyperlink" Target="mailto:mohsin.mirza@creighton.ed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9.xml"/><Relationship Id="rId1" Type="http://schemas.openxmlformats.org/officeDocument/2006/relationships/video" Target="https://www.youtube.com/embed/nEcbqVtL3D0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ordpress.org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2073728" y="979714"/>
            <a:ext cx="8033657" cy="289015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3600" dirty="0"/>
              <a:t>Blogs, Wikis, and Apps, Oh My:  Successfully Meeting Resident and Residency Program Technology Needs with Collaborative Media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2073728" y="4065933"/>
            <a:ext cx="8033657" cy="121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dirty="0"/>
              <a:t>Dave Ewart, Mark Tuttle, Faisal Rhaman, Chen Wu, and </a:t>
            </a:r>
            <a:r>
              <a:rPr lang="en" sz="3600" dirty="0">
                <a:solidFill>
                  <a:srgbClr val="8BC34A"/>
                </a:solidFill>
              </a:rPr>
              <a:t>Gina Huss</a:t>
            </a:r>
          </a:p>
          <a:p>
            <a:endParaRPr sz="3600" dirty="0"/>
          </a:p>
        </p:txBody>
      </p:sp>
      <p:sp>
        <p:nvSpPr>
          <p:cNvPr id="3" name="Rectangle 2"/>
          <p:cNvSpPr/>
          <p:nvPr/>
        </p:nvSpPr>
        <p:spPr>
          <a:xfrm>
            <a:off x="-5444" y="601689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800" kern="0" dirty="0" smtClean="0">
                <a:solidFill>
                  <a:srgbClr val="FFFFFF"/>
                </a:solidFill>
                <a:latin typeface="Roboto Slab"/>
                <a:ea typeface="Roboto Slab"/>
                <a:sym typeface="Roboto Slab"/>
              </a:rPr>
              <a:t>More information on </a:t>
            </a:r>
            <a:r>
              <a:rPr lang="en" sz="2800" b="1" u="sng" kern="0" dirty="0" smtClean="0">
                <a:solidFill>
                  <a:srgbClr val="FFFFFF"/>
                </a:solidFill>
                <a:latin typeface="Roboto Slab"/>
                <a:ea typeface="Roboto Slab"/>
                <a:sym typeface="Roboto Slab"/>
              </a:rPr>
              <a:t>MedicineInnovation.com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8516682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8434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>
            <p:ph type="title"/>
          </p:nvPr>
        </p:nvSpPr>
        <p:spPr>
          <a:xfrm>
            <a:off x="1978025" y="0"/>
            <a:ext cx="8229600" cy="1143000"/>
          </a:xfrm>
          <a:ln/>
        </p:spPr>
        <p:txBody>
          <a:bodyPr/>
          <a:lstStyle/>
          <a:p>
            <a:r>
              <a:rPr lang="en-US" altLang="en-US"/>
              <a:t>Access:</a:t>
            </a:r>
          </a:p>
        </p:txBody>
      </p:sp>
      <p:sp>
        <p:nvSpPr>
          <p:cNvPr id="18438" name="Rectangle 6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71438" indent="0"/>
            <a:endParaRPr lang="en-US" altLang="en-US"/>
          </a:p>
        </p:txBody>
      </p:sp>
      <p:pic>
        <p:nvPicPr>
          <p:cNvPr id="18439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0239"/>
            <a:ext cx="9142413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11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482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Start posting!</a:t>
            </a: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600200"/>
            <a:ext cx="62198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990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2530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2531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Add media library</a:t>
            </a:r>
          </a:p>
        </p:txBody>
      </p:sp>
      <p:pic>
        <p:nvPicPr>
          <p:cNvPr id="2253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4" y="1293813"/>
            <a:ext cx="85740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1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4578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Use images!</a:t>
            </a:r>
          </a:p>
          <a:p>
            <a:pPr marL="327025"/>
            <a:r>
              <a:rPr lang="en-US" altLang="en-US"/>
              <a:t>Bold and underline</a:t>
            </a:r>
          </a:p>
          <a:p>
            <a:pPr marL="327025"/>
            <a:r>
              <a:rPr lang="en-US" altLang="en-US"/>
              <a:t>Quality, not quantity</a:t>
            </a:r>
          </a:p>
          <a:p>
            <a:pPr marL="327025"/>
            <a:r>
              <a:rPr lang="en-US" altLang="en-US"/>
              <a:t>Summarize posts at the end</a:t>
            </a:r>
          </a:p>
          <a:p>
            <a:pPr marL="327025"/>
            <a:r>
              <a:rPr lang="en-US" altLang="en-US"/>
              <a:t>Add links to PDF of references</a:t>
            </a:r>
          </a:p>
          <a:p>
            <a:pPr marL="327025"/>
            <a:r>
              <a:rPr lang="en-US" altLang="en-US"/>
              <a:t>Avoid long posts</a:t>
            </a:r>
          </a:p>
          <a:p>
            <a:pPr marL="327025"/>
            <a:r>
              <a:rPr lang="en-US" altLang="en-US"/>
              <a:t>Send reminder emails with hyperlink to blog</a:t>
            </a:r>
          </a:p>
        </p:txBody>
      </p:sp>
      <p:sp>
        <p:nvSpPr>
          <p:cNvPr id="24582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Tips for posting</a:t>
            </a:r>
          </a:p>
        </p:txBody>
      </p:sp>
    </p:spTree>
    <p:extLst>
      <p:ext uri="{BB962C8B-B14F-4D97-AF65-F5344CB8AC3E}">
        <p14:creationId xmlns:p14="http://schemas.microsoft.com/office/powerpoint/2010/main" val="2334455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626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627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>
            <p:ph type="title"/>
          </p:nvPr>
        </p:nvSpPr>
        <p:spPr>
          <a:xfrm>
            <a:off x="1981200" y="1"/>
            <a:ext cx="8229600" cy="1260475"/>
          </a:xfrm>
          <a:ln/>
        </p:spPr>
        <p:txBody>
          <a:bodyPr/>
          <a:lstStyle/>
          <a:p>
            <a:r>
              <a:rPr lang="en-US" altLang="en-US"/>
              <a:t>Snap shots: Creighton Blog</a:t>
            </a:r>
          </a:p>
        </p:txBody>
      </p:sp>
      <p:pic>
        <p:nvPicPr>
          <p:cNvPr id="2663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36650"/>
            <a:ext cx="76962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8674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8675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>
            <p:ph type="title"/>
          </p:nvPr>
        </p:nvSpPr>
        <p:spPr>
          <a:xfrm>
            <a:off x="1981200" y="1"/>
            <a:ext cx="8229600" cy="1158875"/>
          </a:xfrm>
          <a:ln/>
        </p:spPr>
        <p:txBody>
          <a:bodyPr/>
          <a:lstStyle/>
          <a:p>
            <a:r>
              <a:rPr lang="en-US" altLang="en-US"/>
              <a:t>Snap shots: Creighton Blog</a:t>
            </a:r>
          </a:p>
        </p:txBody>
      </p:sp>
      <p:pic>
        <p:nvPicPr>
          <p:cNvPr id="2867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143000"/>
            <a:ext cx="71977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764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9698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9699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r>
              <a:rPr lang="en-US" altLang="en-US"/>
              <a:t>Snap shots: Creighton Blog</a:t>
            </a:r>
          </a:p>
        </p:txBody>
      </p:sp>
      <p:sp>
        <p:nvSpPr>
          <p:cNvPr id="29702" name="Rectangle 6"/>
          <p:cNvSpPr>
            <a:spLocks noChangeArrowheads="1"/>
          </p:cNvSpPr>
          <p:nvPr>
            <p:ph type="body" idx="1"/>
          </p:nvPr>
        </p:nvSpPr>
        <p:spPr>
          <a:xfrm>
            <a:off x="2032000" y="1290638"/>
            <a:ext cx="8229600" cy="4525962"/>
          </a:xfrm>
          <a:ln/>
        </p:spPr>
        <p:txBody>
          <a:bodyPr/>
          <a:lstStyle/>
          <a:p>
            <a:pPr marL="327025"/>
            <a:r>
              <a:rPr lang="en-US" altLang="en-US"/>
              <a:t>Example of Friday Teaser:</a:t>
            </a:r>
          </a:p>
        </p:txBody>
      </p:sp>
      <p:pic>
        <p:nvPicPr>
          <p:cNvPr id="29703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1830388"/>
            <a:ext cx="51720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8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0722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0723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>
            <p:ph type="title"/>
          </p:nvPr>
        </p:nvSpPr>
        <p:spPr>
          <a:xfrm>
            <a:off x="1981200" y="-28575"/>
            <a:ext cx="8229600" cy="1141413"/>
          </a:xfrm>
          <a:ln/>
        </p:spPr>
        <p:txBody>
          <a:bodyPr/>
          <a:lstStyle/>
          <a:p>
            <a:r>
              <a:rPr lang="en-US" altLang="en-US"/>
              <a:t>Snap shots: Creighton blog</a:t>
            </a:r>
          </a:p>
        </p:txBody>
      </p:sp>
      <p:pic>
        <p:nvPicPr>
          <p:cNvPr id="3072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904876"/>
            <a:ext cx="44005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2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1746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1747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Snap shots: Creighton Blog</a:t>
            </a:r>
          </a:p>
        </p:txBody>
      </p:sp>
      <p:pic>
        <p:nvPicPr>
          <p:cNvPr id="317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1190626"/>
            <a:ext cx="5078412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54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2770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2771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Have a couple lead chiefs</a:t>
            </a:r>
          </a:p>
          <a:p>
            <a:pPr marL="327025"/>
            <a:r>
              <a:rPr lang="en-US" altLang="en-US"/>
              <a:t>Update weekly</a:t>
            </a:r>
          </a:p>
          <a:p>
            <a:pPr marL="327025"/>
            <a:r>
              <a:rPr lang="en-US" altLang="en-US"/>
              <a:t>Aim for 3 posts per week</a:t>
            </a:r>
          </a:p>
          <a:p>
            <a:pPr marL="327025"/>
            <a:r>
              <a:rPr lang="en-US" altLang="en-US"/>
              <a:t>Get buy in from fellow residents</a:t>
            </a:r>
          </a:p>
          <a:p>
            <a:pPr marL="327025"/>
            <a:r>
              <a:rPr lang="en-US" altLang="en-US"/>
              <a:t>Send short emails with hyperlink to blog</a:t>
            </a:r>
          </a:p>
        </p:txBody>
      </p:sp>
      <p:sp>
        <p:nvSpPr>
          <p:cNvPr id="32774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How to maintain the blog?</a:t>
            </a:r>
          </a:p>
        </p:txBody>
      </p:sp>
    </p:spTree>
    <p:extLst>
      <p:ext uri="{BB962C8B-B14F-4D97-AF65-F5344CB8AC3E}">
        <p14:creationId xmlns:p14="http://schemas.microsoft.com/office/powerpoint/2010/main" val="136647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/>
          </p:cNvSpPr>
          <p:nvPr/>
        </p:nvSpPr>
        <p:spPr bwMode="auto">
          <a:xfrm>
            <a:off x="1524000" y="4664075"/>
            <a:ext cx="9150350" cy="15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0"/>
                </a:lnTo>
                <a:lnTo>
                  <a:pt x="21600" y="2160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007592"/>
              </a:gs>
              <a:gs pos="54999">
                <a:srgbClr val="5FD0ED"/>
              </a:gs>
              <a:gs pos="100000">
                <a:srgbClr val="007592"/>
              </a:gs>
            </a:gsLst>
            <a:lin ang="30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1522412" y="4951414"/>
            <a:ext cx="9145588" cy="1912937"/>
            <a:chOff x="0" y="0"/>
            <a:chExt cx="5761" cy="1205"/>
          </a:xfrm>
        </p:grpSpPr>
        <p:sp>
          <p:nvSpPr>
            <p:cNvPr id="3074" name="Freeform 2"/>
            <p:cNvSpPr>
              <a:spLocks/>
            </p:cNvSpPr>
            <p:nvPr/>
          </p:nvSpPr>
          <p:spPr bwMode="auto">
            <a:xfrm>
              <a:off x="1063" y="0"/>
              <a:ext cx="4698" cy="307"/>
            </a:xfrm>
            <a:custGeom>
              <a:avLst/>
              <a:gdLst>
                <a:gd name="T0" fmla="*/ 21600 w 21600"/>
                <a:gd name="T1" fmla="*/ 0 h 21600"/>
                <a:gd name="T2" fmla="*/ 21600 w 21600"/>
                <a:gd name="T3" fmla="*/ 21600 h 21600"/>
                <a:gd name="T4" fmla="*/ 0 w 21600"/>
                <a:gd name="T5" fmla="*/ 12831 h 21600"/>
                <a:gd name="T6" fmla="*/ 21600 w 21600"/>
                <a:gd name="T7" fmla="*/ 0 h 21600"/>
                <a:gd name="T8" fmla="*/ 21600 w 21600"/>
                <a:gd name="T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chemeClr val="accent1">
                <a:alpha val="3921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22" y="179"/>
              <a:ext cx="5739" cy="49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18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auto">
            <a:xfrm>
              <a:off x="0" y="30"/>
              <a:ext cx="5761" cy="1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  <a:gd name="T6" fmla="*/ 21600 w 21600"/>
                <a:gd name="T7" fmla="*/ 9138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auto">
            <a:xfrm>
              <a:off x="0" y="28"/>
              <a:ext cx="5761" cy="497"/>
            </a:xfrm>
            <a:prstGeom prst="line">
              <a:avLst/>
            </a:prstGeom>
            <a:noFill/>
            <a:ln w="12065" cap="flat">
              <a:solidFill>
                <a:srgbClr val="5EA3B4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>
            <p:ph type="title"/>
          </p:nvPr>
        </p:nvSpPr>
        <p:spPr>
          <a:xfrm>
            <a:off x="1676400" y="0"/>
            <a:ext cx="8839200" cy="3581400"/>
          </a:xfrm>
          <a:ln/>
        </p:spPr>
        <p:txBody>
          <a:bodyPr/>
          <a:lstStyle/>
          <a:p>
            <a:r>
              <a:rPr lang="en-US" altLang="en-US" sz="4600"/>
              <a:t>Blogging For Your Residents</a:t>
            </a:r>
          </a:p>
        </p:txBody>
      </p:sp>
      <p:sp>
        <p:nvSpPr>
          <p:cNvPr id="3080" name="Rectangle 8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/>
              <a:t>The Creighton Experience</a:t>
            </a:r>
          </a:p>
          <a:p>
            <a:r>
              <a:rPr lang="en-US" altLang="en-US"/>
              <a:t>Gina Huss &amp; Mohsin Mirza</a:t>
            </a:r>
          </a:p>
        </p:txBody>
      </p:sp>
    </p:spTree>
    <p:extLst>
      <p:ext uri="{BB962C8B-B14F-4D97-AF65-F5344CB8AC3E}">
        <p14:creationId xmlns:p14="http://schemas.microsoft.com/office/powerpoint/2010/main" val="3350024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3794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3795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Creating the time</a:t>
            </a:r>
          </a:p>
          <a:p>
            <a:pPr marL="327025"/>
            <a:r>
              <a:rPr lang="en-US" altLang="en-US"/>
              <a:t>Implementing the blog</a:t>
            </a:r>
          </a:p>
          <a:p>
            <a:pPr marL="327025"/>
            <a:r>
              <a:rPr lang="en-US" altLang="en-US"/>
              <a:t>Keeping up with posts</a:t>
            </a:r>
          </a:p>
          <a:p>
            <a:pPr marL="327025"/>
            <a:r>
              <a:rPr lang="en-US" altLang="en-US"/>
              <a:t>Creating content for posts</a:t>
            </a:r>
          </a:p>
          <a:p>
            <a:pPr marL="327025"/>
            <a:r>
              <a:rPr lang="en-US" altLang="en-US"/>
              <a:t>Holiday lulls</a:t>
            </a:r>
          </a:p>
        </p:txBody>
      </p:sp>
      <p:sp>
        <p:nvSpPr>
          <p:cNvPr id="33798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468141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4818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4819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aphicFrame>
        <p:nvGraphicFramePr>
          <p:cNvPr id="34821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880979"/>
              </p:ext>
            </p:extLst>
          </p:nvPr>
        </p:nvGraphicFramePr>
        <p:xfrm>
          <a:off x="457200" y="1240971"/>
          <a:ext cx="10842171" cy="469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5" imgW="7238965" imgH="3124043" progId="MSGraph.Chart.8">
                  <p:embed/>
                </p:oleObj>
              </mc:Choice>
              <mc:Fallback>
                <p:oleObj name="Chart" r:id="rId5" imgW="7238965" imgH="3124043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40971"/>
                        <a:ext cx="10842171" cy="4697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 sz="3600"/>
              <a:t>Data views per month 2014-2015</a:t>
            </a:r>
          </a:p>
        </p:txBody>
      </p:sp>
    </p:spTree>
    <p:extLst>
      <p:ext uri="{BB962C8B-B14F-4D97-AF65-F5344CB8AC3E}">
        <p14:creationId xmlns:p14="http://schemas.microsoft.com/office/powerpoint/2010/main" val="1211653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5842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5843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 sz="3600"/>
              <a:t>Data views per month 2015/2016</a:t>
            </a:r>
          </a:p>
        </p:txBody>
      </p:sp>
      <p:graphicFrame>
        <p:nvGraphicFramePr>
          <p:cNvPr id="3584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803146"/>
              </p:ext>
            </p:extLst>
          </p:nvPr>
        </p:nvGraphicFramePr>
        <p:xfrm>
          <a:off x="1387929" y="1208314"/>
          <a:ext cx="9944100" cy="472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hart" r:id="rId5" imgW="7391392" imgH="3581431" progId="MSGraph.Chart.8">
                  <p:embed/>
                </p:oleObj>
              </mc:Choice>
              <mc:Fallback>
                <p:oleObj name="Chart" r:id="rId5" imgW="7391392" imgH="3581431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929" y="1208314"/>
                        <a:ext cx="9944100" cy="4724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923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BBED5-8F11-4CB2-AF4A-DC020D18AF58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Questions?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 dirty="0"/>
              <a:t>Contact information:</a:t>
            </a:r>
          </a:p>
          <a:p>
            <a:pPr marL="327025"/>
            <a:r>
              <a:rPr lang="en-US" altLang="en-US" u="sng" dirty="0">
                <a:solidFill>
                  <a:srgbClr val="009999"/>
                </a:solidFill>
                <a:hlinkClick r:id="rId3"/>
              </a:rPr>
              <a:t>ginahuss@creighton.edu</a:t>
            </a:r>
            <a:endParaRPr lang="en-US" altLang="en-US" dirty="0"/>
          </a:p>
          <a:p>
            <a:pPr marL="327025"/>
            <a:r>
              <a:rPr lang="en-US" altLang="en-US" u="sng" dirty="0">
                <a:solidFill>
                  <a:srgbClr val="009999"/>
                </a:solidFill>
                <a:hlinkClick r:id="rId4"/>
              </a:rPr>
              <a:t>mohsin.mirza@creighton.edu</a:t>
            </a:r>
            <a:endParaRPr lang="en-US" altLang="en-US" u="sng" dirty="0">
              <a:solidFill>
                <a:srgbClr val="009999"/>
              </a:solidFill>
            </a:endParaRPr>
          </a:p>
        </p:txBody>
      </p:sp>
      <p:sp>
        <p:nvSpPr>
          <p:cNvPr id="36867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4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7890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7891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Dr. Maryam Gbadamosi-Akindele, Ambulatory Chief 2014-2015 Creighton Blog Creator</a:t>
            </a:r>
          </a:p>
          <a:p>
            <a:pPr marL="327025"/>
            <a:r>
              <a:rPr lang="en-US" altLang="en-US"/>
              <a:t>Drs. Juan Lessing, Sylvia Mollerstrom University of Washington Chiefs 2014-2015</a:t>
            </a:r>
          </a:p>
          <a:p>
            <a:pPr marL="327025"/>
            <a:r>
              <a:rPr lang="en-US" altLang="en-US"/>
              <a:t>Dr. Tammy Wichman, Program Director</a:t>
            </a:r>
          </a:p>
          <a:p>
            <a:pPr marL="327025"/>
            <a:r>
              <a:rPr lang="en-US" altLang="en-US"/>
              <a:t>Josh Wester, Megan Schrage Creighton IT</a:t>
            </a:r>
          </a:p>
        </p:txBody>
      </p:sp>
      <p:sp>
        <p:nvSpPr>
          <p:cNvPr id="37894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1383896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7384"/>
            <a:ext cx="914400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67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9486" y="1584029"/>
            <a:ext cx="825382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182x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residents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in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3x training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11x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chief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1x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WordPress blog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maintained by chiefs</a:t>
            </a:r>
          </a:p>
          <a:p>
            <a:pPr algn="ctr"/>
            <a:endParaRPr lang="en-US" sz="1400" kern="0" dirty="0">
              <a:solidFill>
                <a:srgbClr val="00517C"/>
              </a:solidFill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6357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552" y="1609762"/>
            <a:ext cx="4164706" cy="4850936"/>
          </a:xfrm>
          <a:prstGeom prst="rect">
            <a:avLst/>
          </a:prstGeom>
          <a:ln>
            <a:solidFill>
              <a:srgbClr val="272625"/>
            </a:solidFill>
          </a:ln>
        </p:spPr>
      </p:pic>
      <p:sp>
        <p:nvSpPr>
          <p:cNvPr id="5" name="Double Bracket 4"/>
          <p:cNvSpPr/>
          <p:nvPr/>
        </p:nvSpPr>
        <p:spPr>
          <a:xfrm>
            <a:off x="5215286" y="2454442"/>
            <a:ext cx="1375513" cy="4006256"/>
          </a:xfrm>
          <a:prstGeom prst="bracketPair">
            <a:avLst/>
          </a:prstGeom>
          <a:ln w="38100">
            <a:solidFill>
              <a:srgbClr val="8BC3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7661" y="3262964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Clinical resources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177" y="3786184"/>
            <a:ext cx="3613106" cy="12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9090" y="1662546"/>
            <a:ext cx="825382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Blog hosted on internal university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1500-2000x page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views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09" y="3906981"/>
            <a:ext cx="7985223" cy="2351315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9090" y="1662546"/>
            <a:ext cx="825382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Blog hosted on internal university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1500-2000x page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views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per month</a:t>
            </a:r>
            <a:endParaRPr lang="en-US" sz="1400" kern="0" dirty="0">
              <a:solidFill>
                <a:srgbClr val="00517C"/>
              </a:solidFill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Mostly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clinical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Some novel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surprises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8BC34A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6681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098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099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71438" indent="0"/>
            <a:endParaRPr lang="en-US" altLang="en-US"/>
          </a:p>
          <a:p>
            <a:pPr marL="762000" lvl="1" indent="-342900"/>
            <a:r>
              <a:rPr lang="en-US" altLang="en-US"/>
              <a:t>Great presentation by UW chief residents on blogging as part of their program at APDIM 2014-2015</a:t>
            </a:r>
          </a:p>
        </p:txBody>
      </p:sp>
      <p:sp>
        <p:nvSpPr>
          <p:cNvPr id="4102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Our Story: The Inspiration</a:t>
            </a:r>
          </a:p>
        </p:txBody>
      </p:sp>
    </p:spTree>
    <p:extLst>
      <p:ext uri="{BB962C8B-B14F-4D97-AF65-F5344CB8AC3E}">
        <p14:creationId xmlns:p14="http://schemas.microsoft.com/office/powerpoint/2010/main" val="472358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45" y="2441802"/>
            <a:ext cx="7500303" cy="3543362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https://upload.wikimedia.org/wikipedia/commons/thumb/8/83/Mouse-cursor-hand-pointer.svg/1280px-Mouse-cursor-hand-pointer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9" t="12016" r="6406" b="8716"/>
          <a:stretch/>
        </p:blipFill>
        <p:spPr bwMode="auto">
          <a:xfrm rot="19565368">
            <a:off x="5710177" y="5025519"/>
            <a:ext cx="455516" cy="5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67564"/>
      </p:ext>
    </p:extLst>
  </p:cSld>
  <p:clrMapOvr>
    <a:masterClrMapping/>
  </p:clrMapOvr>
  <p:transition spd="slow" advClick="0" advTm="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0389E-6 C -0.00556 -0.00763 -0.01736 -0.00879 -0.02639 -0.00994 C -0.03559 -0.01434 -0.04254 -0.01411 -0.05278 -0.0148 C -0.06632 -0.01318 -0.09097 -0.00856 -0.10799 -1.80389E-6 C -0.12014 0.00856 -0.13854 0.0333 -0.15538 0.03724 C -0.17743 0.05157 -0.19514 0.03654 -0.20938 0.02359 C -0.21024 0.02197 -0.21076 0.02012 -0.21198 0.01873 C -0.21302 0.01758 -0.21493 0.01735 -0.2158 0.01619 C -0.21667 0.01527 -0.21719 0.01226 -0.21719 0.01249 " pathEditMode="relative" rAng="0" ptsTypes="fffffffff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23" y="1704404"/>
            <a:ext cx="4864978" cy="2297580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8" b="3879"/>
          <a:stretch/>
        </p:blipFill>
        <p:spPr bwMode="auto">
          <a:xfrm>
            <a:off x="4610249" y="3429000"/>
            <a:ext cx="5639831" cy="3078676"/>
          </a:xfrm>
          <a:prstGeom prst="rect">
            <a:avLst/>
          </a:prstGeom>
          <a:solidFill>
            <a:schemeClr val="bg2"/>
          </a:solidFill>
          <a:ln w="12700">
            <a:solidFill>
              <a:srgbClr val="272625"/>
            </a:solidFill>
          </a:ln>
        </p:spPr>
      </p:pic>
    </p:spTree>
    <p:extLst>
      <p:ext uri="{BB962C8B-B14F-4D97-AF65-F5344CB8AC3E}">
        <p14:creationId xmlns:p14="http://schemas.microsoft.com/office/powerpoint/2010/main" val="29594963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43" y="1712645"/>
            <a:ext cx="6353175" cy="4857750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2131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95" y="1670438"/>
            <a:ext cx="5660410" cy="4879222"/>
          </a:xfrm>
          <a:prstGeom prst="rect">
            <a:avLst/>
          </a:prstGeom>
          <a:ln>
            <a:solidFill>
              <a:srgbClr val="27262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12" name="Picture 5" descr="https://upload.wikimedia.org/wikipedia/commons/thumb/8/83/Mouse-cursor-hand-pointer.svg/1280px-Mouse-cursor-hand-pointer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9" t="12016" r="6406" b="8716"/>
          <a:stretch/>
        </p:blipFill>
        <p:spPr bwMode="auto">
          <a:xfrm rot="19565368">
            <a:off x="6357558" y="2356750"/>
            <a:ext cx="455516" cy="5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9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C -0.01284 -0.00417 -0.03038 -0.00255 -0.05868 -0.0007 C -0.08489 0.00277 -0.05868 -0.00602 -0.08993 0.00439 C -0.10955 0.01134 -0.11337 0.01481 -0.121 0.02685 C -0.13125 0.03333 -0.14219 0.04791 -0.15469 0.05463 C -0.16736 0.06134 -0.17743 0.06574 -0.19791 0.06689 C -0.22517 0.06365 -0.30434 0.0081 -0.30555 0.00717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76888" y="2125569"/>
            <a:ext cx="8239017" cy="4072020"/>
            <a:chOff x="458218" y="1906113"/>
            <a:chExt cx="8239017" cy="4072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14168" b="57913"/>
            <a:stretch/>
          </p:blipFill>
          <p:spPr>
            <a:xfrm>
              <a:off x="458218" y="1906113"/>
              <a:ext cx="8239017" cy="1977698"/>
            </a:xfrm>
            <a:prstGeom prst="rect">
              <a:avLst/>
            </a:prstGeom>
            <a:ln w="12700">
              <a:solidFill>
                <a:srgbClr val="272625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218" y="3957262"/>
              <a:ext cx="2696461" cy="2020871"/>
            </a:xfrm>
            <a:prstGeom prst="rect">
              <a:avLst/>
            </a:prstGeom>
            <a:ln w="12700">
              <a:solidFill>
                <a:srgbClr val="272625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7535" y="3957263"/>
              <a:ext cx="2698421" cy="2020870"/>
            </a:xfrm>
            <a:prstGeom prst="rect">
              <a:avLst/>
            </a:prstGeom>
            <a:ln w="12700">
              <a:solidFill>
                <a:srgbClr val="272625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4335" r="10428" b="11406"/>
            <a:stretch/>
          </p:blipFill>
          <p:spPr>
            <a:xfrm>
              <a:off x="5998812" y="3957262"/>
              <a:ext cx="2698423" cy="2020871"/>
            </a:xfrm>
            <a:prstGeom prst="rect">
              <a:avLst/>
            </a:prstGeom>
            <a:ln w="12700">
              <a:solidFill>
                <a:srgbClr val="27262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024400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9090" y="1662546"/>
            <a:ext cx="825382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New feature launched this year focusing on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wellness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and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life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outside the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Hope was also to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boost traffic</a:t>
            </a:r>
          </a:p>
          <a:p>
            <a:pPr algn="ctr"/>
            <a:endParaRPr lang="en-US" sz="1400" kern="0" dirty="0">
              <a:solidFill>
                <a:srgbClr val="00517C"/>
              </a:solidFill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9380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22" y="1586261"/>
            <a:ext cx="8242300" cy="5065713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860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79" y="1588649"/>
            <a:ext cx="4842635" cy="5026004"/>
          </a:xfrm>
          <a:prstGeom prst="rect">
            <a:avLst/>
          </a:prstGeom>
          <a:noFill/>
          <a:ln w="12700">
            <a:solidFill>
              <a:srgbClr val="2726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2558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cbqVtL3D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62468" y="2000621"/>
            <a:ext cx="7463641" cy="4198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02023" y="766070"/>
            <a:ext cx="8012408" cy="307779"/>
            <a:chOff x="477626" y="1243966"/>
            <a:chExt cx="8012408" cy="307779"/>
          </a:xfrm>
        </p:grpSpPr>
        <p:sp>
          <p:nvSpPr>
            <p:cNvPr id="13" name="TextBox 12"/>
            <p:cNvSpPr txBox="1"/>
            <p:nvPr/>
          </p:nvSpPr>
          <p:spPr>
            <a:xfrm>
              <a:off x="477626" y="1243966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ABOUT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445" y="124396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5851" y="1243968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52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in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 52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7228" y="1243968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EKG </a:t>
              </a:r>
              <a:r>
                <a:rPr lang="en-US" sz="1400" i="1" kern="0" dirty="0">
                  <a:solidFill>
                    <a:srgbClr val="FFFFFF">
                      <a:lumMod val="50000"/>
                    </a:srgbClr>
                  </a:solidFill>
                  <a:latin typeface="Garamond" panose="02020404030301010803" pitchFamily="18" charset="0"/>
                  <a:cs typeface="Arial"/>
                  <a:sym typeface="Arial"/>
                </a:rPr>
                <a:t>of the </a:t>
              </a:r>
              <a:r>
                <a:rPr lang="en-US" sz="1400" b="1" kern="0" dirty="0">
                  <a:solidFill>
                    <a:srgbClr val="FFFFFF">
                      <a:lumMod val="50000"/>
                    </a:srgbClr>
                  </a:solidFill>
                  <a:cs typeface="Arial"/>
                  <a:sym typeface="Arial"/>
                </a:rPr>
                <a:t>WEEK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39574" y="1243968"/>
              <a:ext cx="28504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QUALITY (</a:t>
              </a:r>
              <a:r>
                <a:rPr lang="en-US" sz="1400" i="1" kern="0" dirty="0">
                  <a:solidFill>
                    <a:srgbClr val="FFFFFF"/>
                  </a:solidFill>
                  <a:latin typeface="Garamond" panose="02020404030301010803" pitchFamily="18" charset="0"/>
                  <a:cs typeface="Arial"/>
                  <a:sym typeface="Arial"/>
                </a:rPr>
                <a:t>of life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)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4925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27833" y="3189087"/>
            <a:ext cx="8096320" cy="1780478"/>
            <a:chOff x="847310" y="3199026"/>
            <a:chExt cx="7276551" cy="1600201"/>
          </a:xfrm>
        </p:grpSpPr>
        <p:pic>
          <p:nvPicPr>
            <p:cNvPr id="1030" name="Picture 6" descr="http://www.webhostingplanguide.com/wp-content/uploads/2014/09/wp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209" y="3199026"/>
              <a:ext cx="1600201" cy="160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upload.wikimedia.org/wikipedia/commons/thumb/3/31/Blogger.svg/2000px-Blogger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10" y="3231326"/>
              <a:ext cx="1535598" cy="153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5410" y="3275366"/>
              <a:ext cx="4108451" cy="144752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002023" y="76607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20429856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122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123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71438" indent="0">
              <a:lnSpc>
                <a:spcPct val="80000"/>
              </a:lnSpc>
            </a:pPr>
            <a:endParaRPr lang="en-US" altLang="en-US" sz="2000"/>
          </a:p>
          <a:p>
            <a:pPr marL="582613" lvl="1">
              <a:lnSpc>
                <a:spcPct val="80000"/>
              </a:lnSpc>
            </a:pPr>
            <a:r>
              <a:rPr lang="en-US" altLang="en-US" sz="3100"/>
              <a:t>Contact your IT department</a:t>
            </a:r>
          </a:p>
          <a:p>
            <a:pPr marL="820738" lvl="2">
              <a:lnSpc>
                <a:spcPct val="80000"/>
              </a:lnSpc>
            </a:pPr>
            <a:r>
              <a:rPr lang="en-US" altLang="en-US" sz="3100"/>
              <a:t>Plugin about Plugins</a:t>
            </a:r>
          </a:p>
          <a:p>
            <a:pPr marL="582613" lvl="1">
              <a:lnSpc>
                <a:spcPct val="80000"/>
              </a:lnSpc>
            </a:pPr>
            <a:endParaRPr lang="en-US" altLang="en-US" sz="3100"/>
          </a:p>
          <a:p>
            <a:pPr marL="582613" lvl="1">
              <a:lnSpc>
                <a:spcPct val="80000"/>
              </a:lnSpc>
            </a:pPr>
            <a:r>
              <a:rPr lang="en-US" altLang="en-US" sz="3100"/>
              <a:t>Decide on content for your program </a:t>
            </a:r>
          </a:p>
          <a:p>
            <a:pPr marL="582613" lvl="1">
              <a:lnSpc>
                <a:spcPct val="80000"/>
              </a:lnSpc>
            </a:pPr>
            <a:endParaRPr lang="en-US" altLang="en-US" sz="3100"/>
          </a:p>
          <a:p>
            <a:pPr marL="582613" lvl="1">
              <a:lnSpc>
                <a:spcPct val="80000"/>
              </a:lnSpc>
            </a:pPr>
            <a:r>
              <a:rPr lang="en-US" altLang="en-US" sz="3100"/>
              <a:t>WordPress format:</a:t>
            </a:r>
          </a:p>
          <a:p>
            <a:pPr marL="820738" lvl="2">
              <a:lnSpc>
                <a:spcPct val="80000"/>
              </a:lnSpc>
            </a:pPr>
            <a:r>
              <a:rPr lang="en-US" altLang="en-US" sz="2900" u="sng">
                <a:solidFill>
                  <a:srgbClr val="009999"/>
                </a:solidFill>
                <a:hlinkClick r:id="rId4"/>
              </a:rPr>
              <a:t>https://wordpress.org/</a:t>
            </a:r>
            <a:endParaRPr lang="en-US" altLang="en-US"/>
          </a:p>
          <a:p>
            <a:pPr marL="820738" lvl="2">
              <a:lnSpc>
                <a:spcPct val="80000"/>
              </a:lnSpc>
            </a:pPr>
            <a:r>
              <a:rPr lang="en-US" altLang="en-US" sz="2900"/>
              <a:t>Org vs Com</a:t>
            </a:r>
          </a:p>
        </p:txBody>
      </p:sp>
      <p:sp>
        <p:nvSpPr>
          <p:cNvPr id="5126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How do you start?</a:t>
            </a:r>
          </a:p>
        </p:txBody>
      </p:sp>
    </p:spTree>
    <p:extLst>
      <p:ext uri="{BB962C8B-B14F-4D97-AF65-F5344CB8AC3E}">
        <p14:creationId xmlns:p14="http://schemas.microsoft.com/office/powerpoint/2010/main" val="261222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02023" y="76607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PLATFORMS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113" y="2166675"/>
            <a:ext cx="7940566" cy="38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2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13" y="2166675"/>
            <a:ext cx="7940566" cy="3865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02023" y="76607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24570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9090" y="1662546"/>
            <a:ext cx="825382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Need hosting space, steady content stream, and reliable bloggers to pull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Challenge to maintain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consistency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over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A lot of </a:t>
            </a:r>
            <a:r>
              <a:rPr lang="en-US" sz="2400" kern="0" dirty="0">
                <a:solidFill>
                  <a:srgbClr val="8BC34A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abandoned</a:t>
            </a:r>
            <a:r>
              <a:rPr lang="en-US" sz="2400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sym typeface="Arial"/>
              </a:rPr>
              <a:t> content</a:t>
            </a:r>
            <a:endParaRPr lang="en-US" sz="2400" kern="0" dirty="0">
              <a:solidFill>
                <a:srgbClr val="8BC34A"/>
              </a:solidFill>
              <a:latin typeface="Roboto Slab" panose="020B0604020202020204" charset="0"/>
              <a:ea typeface="Roboto Slab" panose="020B0604020202020204" charset="0"/>
              <a:sym typeface="Arial"/>
            </a:endParaRPr>
          </a:p>
          <a:p>
            <a:pPr algn="ctr"/>
            <a:endParaRPr lang="en-US" sz="1400" kern="0" dirty="0">
              <a:solidFill>
                <a:srgbClr val="00517C"/>
              </a:solidFill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2023" y="766070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87697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2761"/>
            <a:ext cx="9144793" cy="10668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22500" y="3417125"/>
            <a:ext cx="8146999" cy="889086"/>
            <a:chOff x="342536" y="4886269"/>
            <a:chExt cx="8146999" cy="889086"/>
          </a:xfrm>
        </p:grpSpPr>
        <p:sp>
          <p:nvSpPr>
            <p:cNvPr id="2" name="TextBox 1"/>
            <p:cNvSpPr txBox="1"/>
            <p:nvPr/>
          </p:nvSpPr>
          <p:spPr>
            <a:xfrm>
              <a:off x="1346234" y="5190580"/>
              <a:ext cx="7143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Alisa Becker / </a:t>
              </a:r>
              <a:r>
                <a:rPr lang="en-US" sz="1600" b="1" kern="0" dirty="0" err="1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Jehan</a:t>
              </a:r>
              <a:r>
                <a:rPr lang="en-US" sz="1600" b="1" kern="0" dirty="0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 </a:t>
              </a:r>
              <a:r>
                <a:rPr lang="en-US" sz="1600" b="1" kern="0" dirty="0" err="1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Budak</a:t>
              </a:r>
              <a:r>
                <a:rPr lang="en-US" sz="1600" b="1" kern="0" dirty="0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 / Lindsay Collins / Leah Gordon / Jon Keller</a:t>
              </a:r>
            </a:p>
            <a:p>
              <a:pPr algn="ctr"/>
              <a:r>
                <a:rPr lang="en-US" sz="1600" b="1" kern="0" dirty="0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Josh </a:t>
              </a:r>
              <a:r>
                <a:rPr lang="en-US" sz="1600" b="1" kern="0" dirty="0" err="1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Lacsina</a:t>
              </a:r>
              <a:r>
                <a:rPr lang="en-US" sz="1600" b="1" kern="0" dirty="0">
                  <a:solidFill>
                    <a:srgbClr val="FFFFFF"/>
                  </a:solidFill>
                  <a:latin typeface="Roboto Slab" panose="020B0604020202020204" charset="0"/>
                  <a:ea typeface="Roboto Slab" panose="020B0604020202020204" charset="0"/>
                  <a:cs typeface="Arial"/>
                  <a:sym typeface="Arial"/>
                </a:rPr>
                <a:t> / Joe Moore / Jeff Redinger / Jill Silvestrini / Dave Wenger</a:t>
              </a:r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36" y="4886269"/>
              <a:ext cx="1158683" cy="797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23208" y="6351889"/>
            <a:ext cx="494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dirty="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Special thanks to our webmaster Brian Valentine</a:t>
            </a:r>
            <a:endParaRPr lang="en-US" sz="1600" b="1" kern="0" dirty="0">
              <a:solidFill>
                <a:srgbClr val="8BC34A"/>
              </a:solidFill>
              <a:latin typeface="Roboto Slab" panose="020B0604020202020204" charset="0"/>
              <a:ea typeface="Roboto Slab" panose="020B060402020202020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2023" y="766070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3495186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ctrTitle"/>
          </p:nvPr>
        </p:nvSpPr>
        <p:spPr>
          <a:xfrm>
            <a:off x="22098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"/>
              <a:t>AgileMD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subTitle" idx="1"/>
          </p:nvPr>
        </p:nvSpPr>
        <p:spPr>
          <a:xfrm>
            <a:off x="2895600" y="3429000"/>
            <a:ext cx="64008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"/>
              <a:t>Dave Ewart</a:t>
            </a:r>
          </a:p>
          <a:p>
            <a:pPr>
              <a:buSzPct val="25000"/>
            </a:pPr>
            <a:r>
              <a:rPr lang="en"/>
              <a:t>Minneapolis VA Chief Resident</a:t>
            </a:r>
          </a:p>
        </p:txBody>
      </p:sp>
    </p:spTree>
    <p:extLst>
      <p:ext uri="{BB962C8B-B14F-4D97-AF65-F5344CB8AC3E}">
        <p14:creationId xmlns:p14="http://schemas.microsoft.com/office/powerpoint/2010/main" val="3450533862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21503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1343" y="0"/>
            <a:ext cx="4680900" cy="6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0"/>
            <a:ext cx="4506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786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hape 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3114" y="0"/>
            <a:ext cx="4582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58795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0"/>
            <a:ext cx="472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458602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293" y="-1"/>
            <a:ext cx="9134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13142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8194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Stage I: Design the blog</a:t>
            </a:r>
          </a:p>
          <a:p>
            <a:pPr marL="582613" lvl="1"/>
            <a:r>
              <a:rPr lang="en-US" altLang="en-US"/>
              <a:t>Theme/Title</a:t>
            </a:r>
          </a:p>
          <a:p>
            <a:pPr marL="582613" lvl="1"/>
            <a:r>
              <a:rPr lang="en-US" altLang="en-US"/>
              <a:t>Layout</a:t>
            </a:r>
          </a:p>
          <a:p>
            <a:pPr marL="582613" lvl="1"/>
            <a:r>
              <a:rPr lang="en-US" altLang="en-US"/>
              <a:t>Content (pages)</a:t>
            </a:r>
          </a:p>
          <a:p>
            <a:pPr marL="327025"/>
            <a:r>
              <a:rPr lang="en-US" altLang="en-US"/>
              <a:t>Stage II: add users and grant access</a:t>
            </a:r>
          </a:p>
          <a:p>
            <a:pPr marL="582613" lvl="1"/>
            <a:r>
              <a:rPr lang="en-US" altLang="en-US"/>
              <a:t>Who can view/comment</a:t>
            </a:r>
          </a:p>
          <a:p>
            <a:pPr marL="582613" lvl="1"/>
            <a:r>
              <a:rPr lang="en-US" altLang="en-US"/>
              <a:t>Different levels of users</a:t>
            </a:r>
          </a:p>
          <a:p>
            <a:pPr marL="327025"/>
            <a:r>
              <a:rPr lang="en-US" altLang="en-US"/>
              <a:t>Stage III: start posting!</a:t>
            </a:r>
          </a:p>
          <a:p>
            <a:pPr marL="582613" lvl="1"/>
            <a:r>
              <a:rPr lang="en-US" altLang="en-US"/>
              <a:t>Present to the program about the blog</a:t>
            </a:r>
          </a:p>
          <a:p>
            <a:pPr marL="582613" lvl="1"/>
            <a:r>
              <a:rPr lang="en-US" altLang="en-US"/>
              <a:t>Create/publish/edit posts </a:t>
            </a:r>
          </a:p>
        </p:txBody>
      </p:sp>
      <p:sp>
        <p:nvSpPr>
          <p:cNvPr id="8198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How do you start?</a:t>
            </a:r>
          </a:p>
        </p:txBody>
      </p:sp>
    </p:spTree>
    <p:extLst>
      <p:ext uri="{BB962C8B-B14F-4D97-AF65-F5344CB8AC3E}">
        <p14:creationId xmlns:p14="http://schemas.microsoft.com/office/powerpoint/2010/main" val="624849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3114" y="-1"/>
            <a:ext cx="4506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1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361137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"/>
              <a:t>Pros and Cons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1981200" y="1535113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"/>
              <a:t>Pros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body" idx="2"/>
          </p:nvPr>
        </p:nvSpPr>
        <p:spPr>
          <a:xfrm>
            <a:off x="1981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>
              <a:spcBef>
                <a:spcPts val="0"/>
              </a:spcBef>
            </a:pPr>
            <a:r>
              <a:rPr lang="en"/>
              <a:t>Information at fingertips</a:t>
            </a:r>
          </a:p>
          <a:p>
            <a:pPr lvl="1" indent="-285750"/>
            <a:r>
              <a:rPr lang="en"/>
              <a:t>Mobile-friendly </a:t>
            </a:r>
          </a:p>
          <a:p>
            <a:pPr lvl="1" indent="-285750"/>
            <a:r>
              <a:rPr lang="en"/>
              <a:t>Integrates with phone (calls, texts, e-mails)</a:t>
            </a:r>
          </a:p>
          <a:p>
            <a:pPr indent="-342900"/>
            <a:r>
              <a:rPr lang="en"/>
              <a:t>No re-login required </a:t>
            </a:r>
          </a:p>
          <a:p>
            <a:pPr indent="-342900"/>
            <a:r>
              <a:rPr lang="en"/>
              <a:t>Highly customizable </a:t>
            </a:r>
          </a:p>
          <a:p>
            <a:pPr indent="-342900"/>
            <a:r>
              <a:rPr lang="en"/>
              <a:t>Content can be added/updated by many different people, very easy to do</a:t>
            </a:r>
          </a:p>
          <a:p>
            <a:pPr indent="-342900">
              <a:buNone/>
            </a:pPr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3"/>
          </p:nvPr>
        </p:nvSpPr>
        <p:spPr>
          <a:xfrm>
            <a:off x="6169025" y="1535113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"/>
              <a:t>Cons</a:t>
            </a:r>
          </a:p>
        </p:txBody>
      </p:sp>
      <p:sp>
        <p:nvSpPr>
          <p:cNvPr id="419" name="Shape 419"/>
          <p:cNvSpPr txBox="1">
            <a:spLocks noGrp="1"/>
          </p:cNvSpPr>
          <p:nvPr>
            <p:ph type="body" idx="4"/>
          </p:nvPr>
        </p:nvSpPr>
        <p:spPr>
          <a:xfrm>
            <a:off x="6169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>
              <a:spcBef>
                <a:spcPts val="0"/>
              </a:spcBef>
            </a:pPr>
            <a:r>
              <a:rPr lang="en"/>
              <a:t>Subscription fee</a:t>
            </a:r>
          </a:p>
          <a:p>
            <a:pPr indent="-342900"/>
            <a:r>
              <a:rPr lang="en"/>
              <a:t>Lacks some functionality of blogs/wiki’s</a:t>
            </a:r>
          </a:p>
          <a:p>
            <a:pPr lvl="1" indent="-285750"/>
            <a:r>
              <a:rPr lang="en"/>
              <a:t>No area for lengthy discussion-based comment</a:t>
            </a:r>
          </a:p>
          <a:p>
            <a:pPr lvl="1" indent="-285750"/>
            <a:r>
              <a:rPr lang="en"/>
              <a:t>Can’t embed other websites/calculators</a:t>
            </a:r>
          </a:p>
          <a:p>
            <a:pPr lvl="1" indent="-285750"/>
            <a:r>
              <a:rPr lang="en"/>
              <a:t>Not behind a university or institution-specific firewall</a:t>
            </a:r>
          </a:p>
        </p:txBody>
      </p:sp>
    </p:spTree>
    <p:extLst>
      <p:ext uri="{BB962C8B-B14F-4D97-AF65-F5344CB8AC3E}">
        <p14:creationId xmlns:p14="http://schemas.microsoft.com/office/powerpoint/2010/main" val="20088131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681846"/>
            <a:ext cx="12192000" cy="2485707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/>
              <a:t>Creating a Wiki: A one-stop-shop for </a:t>
            </a:r>
            <a:r>
              <a:rPr lang="en-US" sz="5400" b="1" dirty="0" smtClean="0"/>
              <a:t>learners at </a:t>
            </a:r>
            <a:r>
              <a:rPr lang="en-US" sz="5400" b="1" dirty="0" smtClean="0"/>
              <a:t>the Boston VA</a:t>
            </a:r>
            <a:endParaRPr lang="en-US" sz="50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4735420"/>
            <a:ext cx="6096000" cy="2159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5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Mark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Tuttle, MD</a:t>
            </a:r>
            <a:br>
              <a:rPr lang="en-US" sz="4000" b="1" dirty="0">
                <a:solidFill>
                  <a:schemeClr val="tx1"/>
                </a:solidFill>
                <a:latin typeface="+mn-lt"/>
              </a:rPr>
            </a:br>
            <a:r>
              <a:rPr lang="en-US" sz="2300" i="1" dirty="0" smtClean="0">
                <a:solidFill>
                  <a:schemeClr val="tx1"/>
                </a:solidFill>
                <a:latin typeface="+mn-lt"/>
              </a:rPr>
              <a:t>VA </a:t>
            </a:r>
            <a:r>
              <a:rPr lang="en-US" sz="2300" i="1" dirty="0">
                <a:solidFill>
                  <a:schemeClr val="tx1"/>
                </a:solidFill>
                <a:latin typeface="+mn-lt"/>
              </a:rPr>
              <a:t>Chief Medical </a:t>
            </a:r>
            <a:r>
              <a:rPr lang="en-US" sz="2300" i="1" dirty="0" smtClean="0">
                <a:solidFill>
                  <a:schemeClr val="tx1"/>
                </a:solidFill>
                <a:latin typeface="+mn-lt"/>
              </a:rPr>
              <a:t>Resident</a:t>
            </a:r>
            <a:br>
              <a:rPr lang="en-US" sz="2300" i="1" dirty="0" smtClean="0">
                <a:solidFill>
                  <a:schemeClr val="tx1"/>
                </a:solidFill>
                <a:latin typeface="+mn-lt"/>
              </a:rPr>
            </a:b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Beth Israel Deaconess Medical Center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74000" y="-3429000"/>
            <a:ext cx="3963462" cy="731983"/>
            <a:chOff x="9569446" y="851216"/>
            <a:chExt cx="4756154" cy="878380"/>
          </a:xfrm>
        </p:grpSpPr>
        <p:pic>
          <p:nvPicPr>
            <p:cNvPr id="1026" name="Picture 2" descr="http://www.rhinoden.com/wp-content/uploads/2012/09/VA_logo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43"/>
            <a:stretch/>
          </p:blipFill>
          <p:spPr bwMode="auto">
            <a:xfrm>
              <a:off x="13030200" y="851216"/>
              <a:ext cx="1295400" cy="85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rhinoden.com/wp-content/uploads/2012/09/VA_logo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7" t="-10612" r="5151" b="47978"/>
            <a:stretch/>
          </p:blipFill>
          <p:spPr bwMode="auto">
            <a:xfrm>
              <a:off x="10134600" y="891847"/>
              <a:ext cx="2819400" cy="45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rhinoden.com/wp-content/uploads/2012/09/VA_logo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1" t="57937" r="-1378" b="-6219"/>
            <a:stretch/>
          </p:blipFill>
          <p:spPr bwMode="auto">
            <a:xfrm>
              <a:off x="9569446" y="1348596"/>
              <a:ext cx="3384554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0" y="4104285"/>
            <a:ext cx="12192000" cy="53860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April 19th, 2016</a:t>
            </a:r>
            <a:endParaRPr lang="en-US" sz="3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Subtitle 6"/>
          <p:cNvSpPr txBox="1">
            <a:spLocks/>
          </p:cNvSpPr>
          <p:nvPr/>
        </p:nvSpPr>
        <p:spPr>
          <a:xfrm>
            <a:off x="6223000" y="4735420"/>
            <a:ext cx="5969000" cy="2159000"/>
          </a:xfrm>
          <a:prstGeom prst="rect">
            <a:avLst/>
          </a:prstGeom>
        </p:spPr>
        <p:txBody>
          <a:bodyPr vert="horz" lIns="108847" tIns="54424" rIns="108847" bIns="54424" rtlCol="0">
            <a:normAutofit/>
          </a:bodyPr>
          <a:lstStyle>
            <a:lvl1pPr marL="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5311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30622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95933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61244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26555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5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Faisal Rahman,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MD</a:t>
            </a:r>
            <a:br>
              <a:rPr lang="en-US" sz="4000" b="1" dirty="0">
                <a:solidFill>
                  <a:schemeClr val="tx1"/>
                </a:solidFill>
                <a:latin typeface="+mn-lt"/>
              </a:rPr>
            </a:br>
            <a:r>
              <a:rPr lang="en-US" sz="2300" i="1" dirty="0" smtClean="0">
                <a:solidFill>
                  <a:schemeClr val="tx1"/>
                </a:solidFill>
                <a:latin typeface="+mn-lt"/>
              </a:rPr>
              <a:t>VA Chief Medical Resident</a:t>
            </a:r>
            <a:br>
              <a:rPr lang="en-US" sz="2300" i="1" dirty="0" smtClean="0">
                <a:solidFill>
                  <a:schemeClr val="tx1"/>
                </a:solidFill>
                <a:latin typeface="+mn-lt"/>
              </a:rPr>
            </a:b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Boston Medical Center</a:t>
            </a:r>
            <a:endParaRPr lang="en-US" sz="4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6870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More on </a:t>
            </a:r>
            <a:r>
              <a:rPr lang="en-US" sz="2800" b="1" u="sng" dirty="0" smtClean="0">
                <a:solidFill>
                  <a:prstClr val="black"/>
                </a:solidFill>
              </a:rPr>
              <a:t>MedicineInnovation.com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4739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/>
            </a:r>
            <a:br>
              <a:rPr lang="en-US" i="1" dirty="0" smtClean="0"/>
            </a:br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9600" y="1326830"/>
          <a:ext cx="111125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1528"/>
                <a:gridCol w="54509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Resources Available to All: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Resources Unique to VA Boston</a:t>
                      </a:r>
                      <a:endParaRPr lang="en-US" sz="28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VA Pulse</a:t>
                      </a: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: Wiki sites which can be formed and maintained at any VA site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Twitter</a:t>
                      </a: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: Feed of learning points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YouTube</a:t>
                      </a: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: Orientation</a:t>
                      </a:r>
                      <a:r>
                        <a:rPr lang="en-US" sz="2800" b="0" baseline="0" dirty="0" smtClean="0">
                          <a:latin typeface="Arial Narrow" panose="020B0606020202030204" pitchFamily="34" charset="0"/>
                        </a:rPr>
                        <a:t> videos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Screencast-O-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Matic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Google calendar</a:t>
                      </a: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: </a:t>
                      </a:r>
                      <a:br>
                        <a:rPr lang="en-US" sz="2800" b="0" dirty="0" smtClean="0">
                          <a:latin typeface="Arial Narrow" panose="020B0606020202030204" pitchFamily="34" charset="0"/>
                        </a:rPr>
                      </a:b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Call schedule, conference</a:t>
                      </a:r>
                      <a:r>
                        <a:rPr lang="en-US" sz="2800" b="0" baseline="0" dirty="0" smtClean="0">
                          <a:latin typeface="Arial Narrow" panose="020B0606020202030204" pitchFamily="34" charset="0"/>
                        </a:rPr>
                        <a:t> schedule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Peer-to-Peer Evaluations Web App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Nightfloat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History &amp; Physical Feedback Web App</a:t>
                      </a:r>
                    </a:p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smtClean="0">
                          <a:latin typeface="Arial Narrow" panose="020B0606020202030204" pitchFamily="34" charset="0"/>
                        </a:rPr>
                        <a:t>Available to all and require very little technical expertise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smtClean="0">
                          <a:latin typeface="Arial Narrow" panose="020B0606020202030204" pitchFamily="34" charset="0"/>
                        </a:rPr>
                        <a:t>Can be emulated at your home institution, but will require some technical expertise.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6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52"/>
            <a:ext cx="10515600" cy="814317"/>
          </a:xfrm>
        </p:spPr>
        <p:txBody>
          <a:bodyPr/>
          <a:lstStyle/>
          <a:p>
            <a:r>
              <a:rPr lang="en-US" dirty="0" smtClean="0"/>
              <a:t>Challenges at VA Boston </a:t>
            </a:r>
            <a:r>
              <a:rPr lang="en-US" b="0" dirty="0" smtClean="0"/>
              <a:t>(and other VAMCs)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155596"/>
            <a:ext cx="5861858" cy="48384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Learners are at multiple different sites and rotations</a:t>
            </a:r>
          </a:p>
          <a:p>
            <a:pPr lvl="1"/>
            <a:r>
              <a:rPr lang="en-US" sz="2800" dirty="0" smtClean="0"/>
              <a:t>Jamaica Plain VAMC</a:t>
            </a:r>
          </a:p>
          <a:p>
            <a:pPr lvl="2"/>
            <a:r>
              <a:rPr lang="en-US" sz="2800" dirty="0" smtClean="0"/>
              <a:t>Primary care clinic</a:t>
            </a:r>
          </a:p>
          <a:p>
            <a:pPr lvl="2"/>
            <a:r>
              <a:rPr lang="en-US" sz="2800" dirty="0" smtClean="0"/>
              <a:t>Outpatient neurology</a:t>
            </a:r>
          </a:p>
          <a:p>
            <a:pPr lvl="1"/>
            <a:r>
              <a:rPr lang="en-US" sz="2800" dirty="0" smtClean="0"/>
              <a:t>West Roxbury VAMC</a:t>
            </a:r>
          </a:p>
          <a:p>
            <a:pPr lvl="2"/>
            <a:r>
              <a:rPr lang="en-US" sz="2800" dirty="0" smtClean="0"/>
              <a:t>General Medicine Service</a:t>
            </a:r>
          </a:p>
          <a:p>
            <a:pPr lvl="2"/>
            <a:r>
              <a:rPr lang="en-US" sz="2800" dirty="0" smtClean="0"/>
              <a:t>Medical intensive care unit</a:t>
            </a:r>
          </a:p>
          <a:p>
            <a:pPr lvl="2"/>
            <a:r>
              <a:rPr lang="en-US" sz="2800" dirty="0" smtClean="0"/>
              <a:t>Cardiology</a:t>
            </a:r>
          </a:p>
          <a:p>
            <a:r>
              <a:rPr lang="en-US" dirty="0" smtClean="0"/>
              <a:t>Multiple different institutions send residents to the Boston VA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4" y="5858576"/>
            <a:ext cx="74036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003" y="5866459"/>
            <a:ext cx="1771445" cy="740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134" y="5891826"/>
            <a:ext cx="782917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089" y="5866459"/>
            <a:ext cx="754650" cy="909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3154" y="1155596"/>
            <a:ext cx="4950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There are many different types of learners: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Medical students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Pharmacy students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Physician assistant students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Nursing students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Interns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Residents </a:t>
            </a:r>
            <a:endParaRPr lang="en-US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948" y="1089413"/>
            <a:ext cx="595913" cy="595913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83" y="1089413"/>
            <a:ext cx="595913" cy="59591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144" y="1076713"/>
            <a:ext cx="608613" cy="608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6711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33 medical residents, 8 students (MD, PA, pharmacy)</a:t>
            </a:r>
            <a:endParaRPr lang="en-US" sz="2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137" y="1089411"/>
            <a:ext cx="595913" cy="59591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72" y="1089411"/>
            <a:ext cx="595913" cy="595913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333" y="1076711"/>
            <a:ext cx="608613" cy="608613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535" y="1089413"/>
            <a:ext cx="595913" cy="595913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0" y="1089413"/>
            <a:ext cx="595913" cy="595913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31" y="1076713"/>
            <a:ext cx="608613" cy="608613"/>
          </a:xfrm>
          <a:prstGeom prst="rect">
            <a:avLst/>
          </a:prstGeom>
        </p:spPr>
      </p:pic>
      <p:pic>
        <p:nvPicPr>
          <p:cNvPr id="18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948" y="1837726"/>
            <a:ext cx="595913" cy="595913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83" y="1837726"/>
            <a:ext cx="595913" cy="595913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144" y="1825026"/>
            <a:ext cx="608613" cy="608613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137" y="1837724"/>
            <a:ext cx="595913" cy="595913"/>
          </a:xfrm>
          <a:prstGeom prst="rect">
            <a:avLst/>
          </a:prstGeom>
        </p:spPr>
      </p:pic>
      <p:pic>
        <p:nvPicPr>
          <p:cNvPr id="22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72" y="1837724"/>
            <a:ext cx="595913" cy="595913"/>
          </a:xfrm>
          <a:prstGeom prst="rect">
            <a:avLst/>
          </a:prstGeom>
        </p:spPr>
      </p:pic>
      <p:pic>
        <p:nvPicPr>
          <p:cNvPr id="23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333" y="1825024"/>
            <a:ext cx="608613" cy="608613"/>
          </a:xfrm>
          <a:prstGeom prst="rect">
            <a:avLst/>
          </a:prstGeom>
        </p:spPr>
      </p:pic>
      <p:pic>
        <p:nvPicPr>
          <p:cNvPr id="24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535" y="1837726"/>
            <a:ext cx="595913" cy="595913"/>
          </a:xfrm>
          <a:prstGeom prst="rect">
            <a:avLst/>
          </a:prstGeom>
        </p:spPr>
      </p:pic>
      <p:pic>
        <p:nvPicPr>
          <p:cNvPr id="25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0" y="1837726"/>
            <a:ext cx="595913" cy="595913"/>
          </a:xfrm>
          <a:prstGeom prst="rect">
            <a:avLst/>
          </a:prstGeom>
        </p:spPr>
      </p:pic>
      <p:pic>
        <p:nvPicPr>
          <p:cNvPr id="26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31" y="1825026"/>
            <a:ext cx="608613" cy="608613"/>
          </a:xfrm>
          <a:prstGeom prst="rect">
            <a:avLst/>
          </a:prstGeom>
        </p:spPr>
      </p:pic>
      <p:pic>
        <p:nvPicPr>
          <p:cNvPr id="27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144" y="2495291"/>
            <a:ext cx="595913" cy="595913"/>
          </a:xfrm>
          <a:prstGeom prst="rect">
            <a:avLst/>
          </a:prstGeom>
        </p:spPr>
      </p:pic>
      <p:pic>
        <p:nvPicPr>
          <p:cNvPr id="28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79" y="2495291"/>
            <a:ext cx="595913" cy="595913"/>
          </a:xfrm>
          <a:prstGeom prst="rect">
            <a:avLst/>
          </a:prstGeom>
        </p:spPr>
      </p:pic>
      <p:pic>
        <p:nvPicPr>
          <p:cNvPr id="29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40" y="2482591"/>
            <a:ext cx="608613" cy="608613"/>
          </a:xfrm>
          <a:prstGeom prst="rect">
            <a:avLst/>
          </a:prstGeom>
        </p:spPr>
      </p:pic>
      <p:pic>
        <p:nvPicPr>
          <p:cNvPr id="30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333" y="2495289"/>
            <a:ext cx="595913" cy="595913"/>
          </a:xfrm>
          <a:prstGeom prst="rect">
            <a:avLst/>
          </a:prstGeom>
        </p:spPr>
      </p:pic>
      <p:pic>
        <p:nvPicPr>
          <p:cNvPr id="31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68" y="2495289"/>
            <a:ext cx="595913" cy="595913"/>
          </a:xfrm>
          <a:prstGeom prst="rect">
            <a:avLst/>
          </a:prstGeom>
        </p:spPr>
      </p:pic>
      <p:pic>
        <p:nvPicPr>
          <p:cNvPr id="32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29" y="2482589"/>
            <a:ext cx="608613" cy="608613"/>
          </a:xfrm>
          <a:prstGeom prst="rect">
            <a:avLst/>
          </a:prstGeom>
        </p:spPr>
      </p:pic>
      <p:pic>
        <p:nvPicPr>
          <p:cNvPr id="33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31" y="2495291"/>
            <a:ext cx="595913" cy="595913"/>
          </a:xfrm>
          <a:prstGeom prst="rect">
            <a:avLst/>
          </a:prstGeom>
        </p:spPr>
      </p:pic>
      <p:pic>
        <p:nvPicPr>
          <p:cNvPr id="34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166" y="2495291"/>
            <a:ext cx="595913" cy="595913"/>
          </a:xfrm>
          <a:prstGeom prst="rect">
            <a:avLst/>
          </a:prstGeom>
        </p:spPr>
      </p:pic>
      <p:pic>
        <p:nvPicPr>
          <p:cNvPr id="35" name="Content Placeholder 5"/>
          <p:cNvPicPr>
            <a:picLocks noGrp="1"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927" y="2482591"/>
            <a:ext cx="608613" cy="608613"/>
          </a:xfrm>
          <a:prstGeom prst="rect">
            <a:avLst/>
          </a:prstGeom>
        </p:spPr>
      </p:pic>
      <p:pic>
        <p:nvPicPr>
          <p:cNvPr id="36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944" y="1076711"/>
            <a:ext cx="595913" cy="595913"/>
          </a:xfrm>
          <a:prstGeom prst="rect">
            <a:avLst/>
          </a:prstGeom>
        </p:spPr>
      </p:pic>
      <p:pic>
        <p:nvPicPr>
          <p:cNvPr id="37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379" y="1076711"/>
            <a:ext cx="595913" cy="595913"/>
          </a:xfrm>
          <a:prstGeom prst="rect">
            <a:avLst/>
          </a:prstGeom>
        </p:spPr>
      </p:pic>
      <p:pic>
        <p:nvPicPr>
          <p:cNvPr id="38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22" y="1850919"/>
            <a:ext cx="595913" cy="595913"/>
          </a:xfrm>
          <a:prstGeom prst="rect">
            <a:avLst/>
          </a:prstGeom>
        </p:spPr>
      </p:pic>
      <p:pic>
        <p:nvPicPr>
          <p:cNvPr id="39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857" y="1850919"/>
            <a:ext cx="595913" cy="595913"/>
          </a:xfrm>
          <a:prstGeom prst="rect">
            <a:avLst/>
          </a:prstGeom>
        </p:spPr>
      </p:pic>
      <p:pic>
        <p:nvPicPr>
          <p:cNvPr id="40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26" y="2495291"/>
            <a:ext cx="595913" cy="595913"/>
          </a:xfrm>
          <a:prstGeom prst="rect">
            <a:avLst/>
          </a:prstGeom>
        </p:spPr>
      </p:pic>
      <p:pic>
        <p:nvPicPr>
          <p:cNvPr id="41" name="Content Placeholder 5"/>
          <p:cNvPicPr>
            <a:picLocks noGrp="1"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861" y="2495291"/>
            <a:ext cx="595913" cy="59591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6711" y="51403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7 home institutions</a:t>
            </a:r>
            <a:endParaRPr lang="en-US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76942" y="5181103"/>
            <a:ext cx="3063028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45892" y="5181103"/>
            <a:ext cx="3063028" cy="5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12942" y="5181103"/>
            <a:ext cx="3063028" cy="50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12087" y="5250437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Week 1</a:t>
            </a:r>
            <a:endParaRPr 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11426" y="5243571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Week 2</a:t>
            </a:r>
            <a:endParaRPr 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96829" y="5254186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Week 3</a:t>
            </a:r>
            <a:endParaRPr 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2" name="Straight Arrow Connector 51"/>
          <p:cNvCxnSpPr>
            <a:stCxn id="18" idx="2"/>
          </p:cNvCxnSpPr>
          <p:nvPr/>
        </p:nvCxnSpPr>
        <p:spPr>
          <a:xfrm flipH="1">
            <a:off x="1857711" y="2433639"/>
            <a:ext cx="1373194" cy="2633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2"/>
          </p:cNvCxnSpPr>
          <p:nvPr/>
        </p:nvCxnSpPr>
        <p:spPr>
          <a:xfrm>
            <a:off x="3807340" y="1685326"/>
            <a:ext cx="1230232" cy="33814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3" idx="2"/>
          </p:cNvCxnSpPr>
          <p:nvPr/>
        </p:nvCxnSpPr>
        <p:spPr>
          <a:xfrm>
            <a:off x="5527529" y="1685324"/>
            <a:ext cx="2793674" cy="33814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2435834" y="3091202"/>
            <a:ext cx="1821841" cy="19756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826817" y="3091202"/>
            <a:ext cx="1877909" cy="19756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8" idx="2"/>
          </p:cNvCxnSpPr>
          <p:nvPr/>
        </p:nvCxnSpPr>
        <p:spPr>
          <a:xfrm>
            <a:off x="4945536" y="3091204"/>
            <a:ext cx="3992698" cy="19755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0" y="59929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Different start dates</a:t>
            </a:r>
            <a:endParaRPr lang="en-US" sz="2800" b="1" u="sng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928017" y="1685326"/>
            <a:ext cx="1010509" cy="34957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3548339" y="1672624"/>
            <a:ext cx="874117" cy="35084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5" idx="2"/>
          </p:cNvCxnSpPr>
          <p:nvPr/>
        </p:nvCxnSpPr>
        <p:spPr>
          <a:xfrm>
            <a:off x="6655492" y="1685326"/>
            <a:ext cx="357450" cy="34957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739129" y="2433637"/>
            <a:ext cx="351505" cy="27855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7" idx="2"/>
          </p:cNvCxnSpPr>
          <p:nvPr/>
        </p:nvCxnSpPr>
        <p:spPr>
          <a:xfrm>
            <a:off x="7800038" y="1685326"/>
            <a:ext cx="1290596" cy="35338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6" idx="2"/>
          </p:cNvCxnSpPr>
          <p:nvPr/>
        </p:nvCxnSpPr>
        <p:spPr>
          <a:xfrm flipH="1">
            <a:off x="6357535" y="1685326"/>
            <a:ext cx="874392" cy="35651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2408456" y="1622858"/>
            <a:ext cx="3687544" cy="34439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0" idx="2"/>
          </p:cNvCxnSpPr>
          <p:nvPr/>
        </p:nvCxnSpPr>
        <p:spPr>
          <a:xfrm>
            <a:off x="4375451" y="2433639"/>
            <a:ext cx="662121" cy="2633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8" idx="2"/>
          </p:cNvCxnSpPr>
          <p:nvPr/>
        </p:nvCxnSpPr>
        <p:spPr>
          <a:xfrm>
            <a:off x="3230905" y="1685326"/>
            <a:ext cx="1026770" cy="35338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3" idx="2"/>
          </p:cNvCxnSpPr>
          <p:nvPr/>
        </p:nvCxnSpPr>
        <p:spPr>
          <a:xfrm>
            <a:off x="6095640" y="2433637"/>
            <a:ext cx="3805598" cy="27474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40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problem: </a:t>
            </a:r>
            <a:r>
              <a:rPr lang="en-US" b="0" dirty="0" smtClean="0"/>
              <a:t>Duplication of efforts</a:t>
            </a:r>
            <a:endParaRPr lang="en-US" b="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973022" y="4122682"/>
            <a:ext cx="3818177" cy="990600"/>
            <a:chOff x="449021" y="4122682"/>
            <a:chExt cx="3818177" cy="990600"/>
          </a:xfrm>
        </p:grpSpPr>
        <p:grpSp>
          <p:nvGrpSpPr>
            <p:cNvPr id="23" name="Group 22"/>
            <p:cNvGrpSpPr/>
            <p:nvPr/>
          </p:nvGrpSpPr>
          <p:grpSpPr>
            <a:xfrm>
              <a:off x="449021" y="4122682"/>
              <a:ext cx="3818177" cy="990600"/>
              <a:chOff x="449023" y="4519447"/>
              <a:chExt cx="3818177" cy="9906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49023" y="4519447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38402" y="4660804"/>
                <a:ext cx="1598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Boston</a:t>
                </a:r>
                <a:b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</a:br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Medical Center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275" y="4175233"/>
              <a:ext cx="1771445" cy="74097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973022" y="5323488"/>
            <a:ext cx="3818177" cy="990600"/>
            <a:chOff x="449021" y="5323488"/>
            <a:chExt cx="3818177" cy="990600"/>
          </a:xfrm>
        </p:grpSpPr>
        <p:grpSp>
          <p:nvGrpSpPr>
            <p:cNvPr id="13" name="Group 12"/>
            <p:cNvGrpSpPr/>
            <p:nvPr/>
          </p:nvGrpSpPr>
          <p:grpSpPr>
            <a:xfrm>
              <a:off x="449021" y="5323488"/>
              <a:ext cx="3818177" cy="990600"/>
              <a:chOff x="449021" y="5323488"/>
              <a:chExt cx="3818177" cy="99060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49021" y="5323488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415996" y="5627554"/>
                <a:ext cx="24192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Harvard Medical School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446" y="5410197"/>
              <a:ext cx="698512" cy="84151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973022" y="1721068"/>
            <a:ext cx="3818177" cy="990600"/>
            <a:chOff x="449023" y="1721068"/>
            <a:chExt cx="3818177" cy="990600"/>
          </a:xfrm>
        </p:grpSpPr>
        <p:sp>
          <p:nvSpPr>
            <p:cNvPr id="11" name="Rounded Rectangle 10"/>
            <p:cNvSpPr/>
            <p:nvPr/>
          </p:nvSpPr>
          <p:spPr>
            <a:xfrm>
              <a:off x="449023" y="1721068"/>
              <a:ext cx="3818177" cy="9906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1752600"/>
              <a:ext cx="740360" cy="914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4000" y="2025134"/>
              <a:ext cx="23022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Beth Israel Deaconess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73022" y="2921875"/>
            <a:ext cx="3818177" cy="990600"/>
            <a:chOff x="449021" y="2921875"/>
            <a:chExt cx="3818177" cy="990600"/>
          </a:xfrm>
        </p:grpSpPr>
        <p:grpSp>
          <p:nvGrpSpPr>
            <p:cNvPr id="24" name="Group 23"/>
            <p:cNvGrpSpPr/>
            <p:nvPr/>
          </p:nvGrpSpPr>
          <p:grpSpPr>
            <a:xfrm>
              <a:off x="449021" y="2921875"/>
              <a:ext cx="3818177" cy="990600"/>
              <a:chOff x="449022" y="3200400"/>
              <a:chExt cx="3818177" cy="9906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49022" y="3200400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523999" y="3504466"/>
                <a:ext cx="20945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Brigham &amp; Women’s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8" y="2971800"/>
              <a:ext cx="782917" cy="914400"/>
            </a:xfrm>
            <a:prstGeom prst="rect">
              <a:avLst/>
            </a:prstGeom>
          </p:spPr>
        </p:pic>
      </p:grpSp>
      <p:sp>
        <p:nvSpPr>
          <p:cNvPr id="31" name="Right Arrow 30"/>
          <p:cNvSpPr/>
          <p:nvPr/>
        </p:nvSpPr>
        <p:spPr>
          <a:xfrm>
            <a:off x="5791200" y="1812282"/>
            <a:ext cx="914400" cy="896741"/>
          </a:xfrm>
          <a:prstGeom prst="right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5791198" y="3015735"/>
            <a:ext cx="914400" cy="896741"/>
          </a:xfrm>
          <a:prstGeom prst="right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791198" y="4216542"/>
            <a:ext cx="914400" cy="896741"/>
          </a:xfrm>
          <a:prstGeom prst="right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814090" y="5344490"/>
            <a:ext cx="914400" cy="896741"/>
          </a:xfrm>
          <a:prstGeom prst="right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0684172">
            <a:off x="7226308" y="1763988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Orientation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56929" y="1887649"/>
            <a:ext cx="1406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Logistics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69381" y="2409450"/>
            <a:ext cx="162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“Survival Guides”</a:t>
            </a:r>
          </a:p>
        </p:txBody>
      </p:sp>
      <p:sp>
        <p:nvSpPr>
          <p:cNvPr id="39" name="TextBox 38"/>
          <p:cNvSpPr txBox="1"/>
          <p:nvPr/>
        </p:nvSpPr>
        <p:spPr>
          <a:xfrm rot="770476">
            <a:off x="9229451" y="1675008"/>
            <a:ext cx="709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FAQs</a:t>
            </a:r>
          </a:p>
        </p:txBody>
      </p:sp>
      <p:sp>
        <p:nvSpPr>
          <p:cNvPr id="40" name="TextBox 39"/>
          <p:cNvSpPr txBox="1"/>
          <p:nvPr/>
        </p:nvSpPr>
        <p:spPr>
          <a:xfrm rot="929849">
            <a:off x="8953414" y="3145937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Orientation</a:t>
            </a:r>
          </a:p>
        </p:txBody>
      </p:sp>
      <p:sp>
        <p:nvSpPr>
          <p:cNvPr id="41" name="TextBox 40"/>
          <p:cNvSpPr txBox="1"/>
          <p:nvPr/>
        </p:nvSpPr>
        <p:spPr>
          <a:xfrm rot="949792">
            <a:off x="7899999" y="3187704"/>
            <a:ext cx="123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Logistics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35378" y="3709504"/>
            <a:ext cx="162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“Survival Guides”</a:t>
            </a:r>
          </a:p>
        </p:txBody>
      </p:sp>
      <p:sp>
        <p:nvSpPr>
          <p:cNvPr id="43" name="TextBox 42"/>
          <p:cNvSpPr txBox="1"/>
          <p:nvPr/>
        </p:nvSpPr>
        <p:spPr>
          <a:xfrm rot="20949920">
            <a:off x="7164878" y="3413390"/>
            <a:ext cx="709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FAQs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79104" y="4787259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Orientation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67912" y="4425864"/>
            <a:ext cx="175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Logistics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1908" y="4269826"/>
            <a:ext cx="162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“Survival Guides”</a:t>
            </a:r>
          </a:p>
        </p:txBody>
      </p:sp>
      <p:sp>
        <p:nvSpPr>
          <p:cNvPr id="47" name="TextBox 46"/>
          <p:cNvSpPr txBox="1"/>
          <p:nvPr/>
        </p:nvSpPr>
        <p:spPr>
          <a:xfrm rot="20459139">
            <a:off x="9600784" y="4572542"/>
            <a:ext cx="6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FAQs</a:t>
            </a:r>
          </a:p>
        </p:txBody>
      </p:sp>
      <p:sp>
        <p:nvSpPr>
          <p:cNvPr id="48" name="TextBox 47"/>
          <p:cNvSpPr txBox="1"/>
          <p:nvPr/>
        </p:nvSpPr>
        <p:spPr>
          <a:xfrm rot="20684172">
            <a:off x="7201713" y="5447393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Orientation</a:t>
            </a:r>
          </a:p>
        </p:txBody>
      </p:sp>
      <p:sp>
        <p:nvSpPr>
          <p:cNvPr id="49" name="TextBox 48"/>
          <p:cNvSpPr txBox="1"/>
          <p:nvPr/>
        </p:nvSpPr>
        <p:spPr>
          <a:xfrm rot="20651107">
            <a:off x="7824554" y="5646289"/>
            <a:ext cx="97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Logistics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175543" y="6027664"/>
            <a:ext cx="162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“Survival Guides”</a:t>
            </a:r>
          </a:p>
        </p:txBody>
      </p:sp>
      <p:sp>
        <p:nvSpPr>
          <p:cNvPr id="51" name="TextBox 50"/>
          <p:cNvSpPr txBox="1"/>
          <p:nvPr/>
        </p:nvSpPr>
        <p:spPr>
          <a:xfrm rot="770476">
            <a:off x="8900744" y="5398142"/>
            <a:ext cx="1019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FAQs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Arrow 23"/>
          <p:cNvSpPr/>
          <p:nvPr/>
        </p:nvSpPr>
        <p:spPr>
          <a:xfrm rot="2437078">
            <a:off x="4151554" y="2740007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8183771">
            <a:off x="6785705" y="2794874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3452717">
            <a:off x="6627204" y="4567063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8702276">
            <a:off x="4050654" y="4349172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solution: </a:t>
            </a:r>
            <a:r>
              <a:rPr lang="en-US" b="0" dirty="0" smtClean="0"/>
              <a:t>A single resource for many institutions</a:t>
            </a:r>
            <a:endParaRPr lang="en-US" b="0" dirty="0"/>
          </a:p>
        </p:txBody>
      </p:sp>
      <p:grpSp>
        <p:nvGrpSpPr>
          <p:cNvPr id="4" name="Group 3"/>
          <p:cNvGrpSpPr/>
          <p:nvPr/>
        </p:nvGrpSpPr>
        <p:grpSpPr>
          <a:xfrm rot="20407437">
            <a:off x="6140811" y="5145972"/>
            <a:ext cx="3818177" cy="990600"/>
            <a:chOff x="449021" y="4122682"/>
            <a:chExt cx="3818177" cy="990600"/>
          </a:xfrm>
        </p:grpSpPr>
        <p:grpSp>
          <p:nvGrpSpPr>
            <p:cNvPr id="5" name="Group 4"/>
            <p:cNvGrpSpPr/>
            <p:nvPr/>
          </p:nvGrpSpPr>
          <p:grpSpPr>
            <a:xfrm>
              <a:off x="449021" y="4122682"/>
              <a:ext cx="3818177" cy="990600"/>
              <a:chOff x="449023" y="4519447"/>
              <a:chExt cx="3818177" cy="9906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49023" y="4519447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93892" y="4660804"/>
                <a:ext cx="1598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Boston</a:t>
                </a:r>
                <a:b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</a:br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Medical Center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275" y="4175233"/>
              <a:ext cx="1771445" cy="74097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rot="1630997">
            <a:off x="1810657" y="4819378"/>
            <a:ext cx="3818177" cy="990600"/>
            <a:chOff x="449021" y="5323488"/>
            <a:chExt cx="3818177" cy="990600"/>
          </a:xfrm>
        </p:grpSpPr>
        <p:grpSp>
          <p:nvGrpSpPr>
            <p:cNvPr id="10" name="Group 9"/>
            <p:cNvGrpSpPr/>
            <p:nvPr/>
          </p:nvGrpSpPr>
          <p:grpSpPr>
            <a:xfrm>
              <a:off x="449021" y="5323488"/>
              <a:ext cx="3818177" cy="990600"/>
              <a:chOff x="449021" y="5323488"/>
              <a:chExt cx="3818177" cy="9906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449021" y="5323488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70071" y="5627554"/>
                <a:ext cx="24192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Harvard Medical School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446" y="5410197"/>
              <a:ext cx="698512" cy="84151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0628784">
            <a:off x="2079339" y="2030995"/>
            <a:ext cx="3818177" cy="990600"/>
            <a:chOff x="449023" y="1721068"/>
            <a:chExt cx="3818177" cy="990600"/>
          </a:xfrm>
        </p:grpSpPr>
        <p:sp>
          <p:nvSpPr>
            <p:cNvPr id="15" name="Rounded Rectangle 14"/>
            <p:cNvSpPr/>
            <p:nvPr/>
          </p:nvSpPr>
          <p:spPr>
            <a:xfrm>
              <a:off x="449023" y="1721068"/>
              <a:ext cx="3818177" cy="9906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1752600"/>
              <a:ext cx="740360" cy="914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712352" y="2025134"/>
              <a:ext cx="23022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Beth Israel Deaconess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 rot="1558595">
            <a:off x="6705601" y="2225189"/>
            <a:ext cx="3818177" cy="990600"/>
            <a:chOff x="449021" y="2921875"/>
            <a:chExt cx="3818177" cy="990600"/>
          </a:xfrm>
        </p:grpSpPr>
        <p:grpSp>
          <p:nvGrpSpPr>
            <p:cNvPr id="19" name="Group 18"/>
            <p:cNvGrpSpPr/>
            <p:nvPr/>
          </p:nvGrpSpPr>
          <p:grpSpPr>
            <a:xfrm>
              <a:off x="449021" y="2921875"/>
              <a:ext cx="3818177" cy="990600"/>
              <a:chOff x="449022" y="3200400"/>
              <a:chExt cx="3818177" cy="9906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49022" y="3200400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44059" y="3504466"/>
                <a:ext cx="20945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Brigham &amp; Women’s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8" y="2971800"/>
              <a:ext cx="782917" cy="91440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401958" y="3709549"/>
            <a:ext cx="3551421" cy="9088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wikirox.com</a:t>
            </a:r>
          </a:p>
        </p:txBody>
      </p:sp>
    </p:spTree>
    <p:extLst>
      <p:ext uri="{BB962C8B-B14F-4D97-AF65-F5344CB8AC3E}">
        <p14:creationId xmlns:p14="http://schemas.microsoft.com/office/powerpoint/2010/main" val="33294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Arrow 23"/>
          <p:cNvSpPr/>
          <p:nvPr/>
        </p:nvSpPr>
        <p:spPr>
          <a:xfrm rot="2437078">
            <a:off x="4151554" y="2740007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8183771">
            <a:off x="6785705" y="2794874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3452717">
            <a:off x="6627204" y="4567063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8702276">
            <a:off x="4050654" y="4349172"/>
            <a:ext cx="1600200" cy="1093370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0" y="0"/>
            <a:ext cx="12102690" cy="814317"/>
          </a:xfrm>
        </p:spPr>
        <p:txBody>
          <a:bodyPr>
            <a:normAutofit/>
          </a:bodyPr>
          <a:lstStyle/>
          <a:p>
            <a:r>
              <a:rPr lang="en-US" dirty="0" smtClean="0"/>
              <a:t>WikiRox.com: </a:t>
            </a:r>
            <a:r>
              <a:rPr lang="en-US" b="0" dirty="0" smtClean="0"/>
              <a:t>A confluence of multiple resources</a:t>
            </a:r>
            <a:endParaRPr lang="en-US" b="0" dirty="0"/>
          </a:p>
        </p:txBody>
      </p:sp>
      <p:grpSp>
        <p:nvGrpSpPr>
          <p:cNvPr id="10" name="Group 9"/>
          <p:cNvGrpSpPr/>
          <p:nvPr/>
        </p:nvGrpSpPr>
        <p:grpSpPr>
          <a:xfrm rot="1630997">
            <a:off x="1818547" y="4786749"/>
            <a:ext cx="3818177" cy="1025136"/>
            <a:chOff x="449021" y="5288952"/>
            <a:chExt cx="3818177" cy="1025136"/>
          </a:xfrm>
        </p:grpSpPr>
        <p:sp>
          <p:nvSpPr>
            <p:cNvPr id="12" name="Rounded Rectangle 11"/>
            <p:cNvSpPr/>
            <p:nvPr/>
          </p:nvSpPr>
          <p:spPr>
            <a:xfrm>
              <a:off x="449021" y="5323488"/>
              <a:ext cx="3818177" cy="9906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8571" y="5288952"/>
              <a:ext cx="28164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Phonebook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Frequently Asked Questions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Discharge Planning</a:t>
              </a:r>
              <a:endParaRPr lang="en-US" sz="20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401958" y="3709549"/>
            <a:ext cx="3551421" cy="9088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wikirox.com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71663" y="1273811"/>
            <a:ext cx="4056937" cy="1901344"/>
            <a:chOff x="1971663" y="1273811"/>
            <a:chExt cx="4056937" cy="1901344"/>
          </a:xfrm>
        </p:grpSpPr>
        <p:grpSp>
          <p:nvGrpSpPr>
            <p:cNvPr id="14" name="Group 13"/>
            <p:cNvGrpSpPr/>
            <p:nvPr/>
          </p:nvGrpSpPr>
          <p:grpSpPr>
            <a:xfrm rot="20628784">
              <a:off x="1971663" y="1273811"/>
              <a:ext cx="4056937" cy="1729142"/>
              <a:chOff x="449023" y="1721068"/>
              <a:chExt cx="4056937" cy="9906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49023" y="1721068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11739" y="1760772"/>
                <a:ext cx="2494221" cy="899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Call Schedule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Educational Conference Schedule</a:t>
                </a:r>
                <a:endParaRPr lang="en-US" sz="2400" dirty="0">
                  <a:solidFill>
                    <a:prstClr val="black"/>
                  </a:solidFill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7170" name="Picture 2" descr="https://lh3.ggpht.com/oGR9I1X9No3SfFEXrq655tETtVVzI3jIphhmEVPGPEVuM5gfwh8lOGWHQFf6gjSTvw=w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88549">
              <a:off x="2069578" y="1613836"/>
              <a:ext cx="1561319" cy="156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6863305" y="925708"/>
            <a:ext cx="3818177" cy="2326456"/>
            <a:chOff x="6863305" y="925708"/>
            <a:chExt cx="3818177" cy="2326456"/>
          </a:xfrm>
        </p:grpSpPr>
        <p:grpSp>
          <p:nvGrpSpPr>
            <p:cNvPr id="19" name="Group 18"/>
            <p:cNvGrpSpPr/>
            <p:nvPr/>
          </p:nvGrpSpPr>
          <p:grpSpPr>
            <a:xfrm rot="1558595">
              <a:off x="6863305" y="1541459"/>
              <a:ext cx="3818177" cy="1710705"/>
              <a:chOff x="449022" y="2480295"/>
              <a:chExt cx="3818177" cy="171070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49022" y="2480295"/>
                <a:ext cx="3818177" cy="171070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49897" y="2558982"/>
                <a:ext cx="174022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Quick Learning Points</a:t>
                </a:r>
                <a:endParaRPr lang="en-US" sz="3200" dirty="0">
                  <a:solidFill>
                    <a:prstClr val="black"/>
                  </a:solidFill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7172" name="Picture 4" descr="https://pbs.twimg.com/profile_images/666407537084796928/YBGgi9BO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41580">
              <a:off x="7071003" y="925708"/>
              <a:ext cx="2160592" cy="2160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04892" y="4769528"/>
            <a:ext cx="4016256" cy="1754327"/>
            <a:chOff x="7104892" y="4769528"/>
            <a:chExt cx="4016256" cy="1754327"/>
          </a:xfrm>
        </p:grpSpPr>
        <p:grpSp>
          <p:nvGrpSpPr>
            <p:cNvPr id="5" name="Group 4"/>
            <p:cNvGrpSpPr/>
            <p:nvPr/>
          </p:nvGrpSpPr>
          <p:grpSpPr>
            <a:xfrm rot="20407437">
              <a:off x="7104892" y="4769528"/>
              <a:ext cx="4016256" cy="1754327"/>
              <a:chOff x="449023" y="4510577"/>
              <a:chExt cx="3818177" cy="1015609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49023" y="4519447"/>
                <a:ext cx="3818177" cy="9906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60648" y="4510577"/>
                <a:ext cx="1190026" cy="1015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How to use CPRS</a:t>
                </a:r>
                <a:endParaRPr lang="en-US" sz="3600" dirty="0">
                  <a:solidFill>
                    <a:prstClr val="black"/>
                  </a:solidFill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7174" name="Picture 6" descr="https://s.ytimg.com/yts/img/yt_1200-vfl4C3T0K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087" y1="39423" x2="8876" y2="66827"/>
                          <a14:foregroundMark x1="15779" y1="43269" x2="16963" y2="67308"/>
                          <a14:foregroundMark x1="29191" y1="37019" x2="29586" y2="668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0388365">
              <a:off x="7245718" y="5547713"/>
              <a:ext cx="2105194" cy="86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09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775" y="2776451"/>
            <a:ext cx="2937221" cy="178098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81" y="2497611"/>
            <a:ext cx="139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Twitter</a:t>
            </a:r>
            <a:endParaRPr lang="en-US" sz="36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117" y="5362575"/>
            <a:ext cx="3153352" cy="148363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6014"/>
            <a:ext cx="17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Arial Narrow" panose="020B0606020202030204" pitchFamily="34" charset="0"/>
              </a:rPr>
              <a:t>YouTube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8948" y="2478214"/>
            <a:ext cx="2978092" cy="314118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040" y="2768648"/>
            <a:ext cx="1625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Google</a:t>
            </a:r>
            <a:b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Calendar</a:t>
            </a:r>
            <a:endParaRPr lang="en-US" sz="3200" b="1" dirty="0">
              <a:solidFill>
                <a:srgbClr val="FFC000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6469" y="4557436"/>
            <a:ext cx="2656496" cy="17809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469" y="408060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Maintained by CMRs</a:t>
            </a:r>
            <a:endParaRPr lang="en-US" sz="24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8948" y="5652654"/>
            <a:ext cx="2523720" cy="12268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5647" y="5657427"/>
            <a:ext cx="17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AD47">
                    <a:lumMod val="75000"/>
                  </a:srgbClr>
                </a:solidFill>
                <a:latin typeface="Arial Narrow" panose="020B0606020202030204" pitchFamily="34" charset="0"/>
              </a:rPr>
              <a:t>Maintained by social workers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2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3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Choose a theme and modify</a:t>
            </a:r>
          </a:p>
        </p:txBody>
      </p:sp>
      <p:sp>
        <p:nvSpPr>
          <p:cNvPr id="10246" name="Rectangle 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Designing the blog</a:t>
            </a:r>
          </a:p>
        </p:txBody>
      </p:sp>
      <p:pic>
        <p:nvPicPr>
          <p:cNvPr id="10247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981201"/>
            <a:ext cx="888047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372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Twitter: Follow us!  </a:t>
            </a:r>
            <a:r>
              <a:rPr lang="en-US" i="1" dirty="0" smtClean="0"/>
              <a:t>VA Boston CMRs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1179444"/>
            <a:ext cx="84201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492" y="0"/>
            <a:ext cx="6981392" cy="77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8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775" y="2776451"/>
            <a:ext cx="2937221" cy="178098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81" y="2497611"/>
            <a:ext cx="139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Twitter</a:t>
            </a:r>
            <a:endParaRPr lang="en-US" sz="36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117" y="5362575"/>
            <a:ext cx="3153352" cy="148363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6014"/>
            <a:ext cx="17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Arial Narrow" panose="020B0606020202030204" pitchFamily="34" charset="0"/>
              </a:rPr>
              <a:t>YouTube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8948" y="2478214"/>
            <a:ext cx="2978092" cy="314118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040" y="2768648"/>
            <a:ext cx="1625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Google</a:t>
            </a:r>
            <a:b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Calendar</a:t>
            </a:r>
            <a:endParaRPr lang="en-US" sz="3200" b="1" dirty="0">
              <a:solidFill>
                <a:srgbClr val="FFC000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6469" y="4557436"/>
            <a:ext cx="2656496" cy="17809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469" y="408060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Maintained by CMRs</a:t>
            </a:r>
            <a:endParaRPr lang="en-US" sz="24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8948" y="5652654"/>
            <a:ext cx="2523720" cy="12268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5647" y="5657427"/>
            <a:ext cx="17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AD47">
                    <a:lumMod val="75000"/>
                  </a:srgbClr>
                </a:solidFill>
                <a:latin typeface="Arial Narrow" panose="020B0606020202030204" pitchFamily="34" charset="0"/>
              </a:rPr>
              <a:t>Maintained by social workers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8850" cy="83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49382" y="-182880"/>
            <a:ext cx="12851477" cy="871998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126529"/>
            <a:ext cx="7591425" cy="841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" y="5770605"/>
            <a:ext cx="2483708" cy="321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  <a:endCxn id="1026" idx="1"/>
          </p:cNvCxnSpPr>
          <p:nvPr/>
        </p:nvCxnSpPr>
        <p:spPr>
          <a:xfrm flipV="1">
            <a:off x="2666588" y="4331817"/>
            <a:ext cx="1933987" cy="15994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5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396" y="-5"/>
            <a:ext cx="6696075" cy="83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11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39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18653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Screencast-O-</a:t>
            </a:r>
            <a:r>
              <a:rPr lang="en-US" sz="36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Matic</a:t>
            </a:r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 – Hosted on YouTube, embedded on wikirox.com</a:t>
            </a:r>
            <a:endParaRPr lang="en-US" sz="1400" dirty="0"/>
          </a:p>
        </p:txBody>
      </p:sp>
      <p:pic>
        <p:nvPicPr>
          <p:cNvPr id="8" name="Primary_Care_-_Ordering_Naloxone_Rescue_K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707" y="0"/>
            <a:ext cx="8278586" cy="631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775" y="2776451"/>
            <a:ext cx="2937221" cy="178098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81" y="2497611"/>
            <a:ext cx="139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Twitter</a:t>
            </a:r>
            <a:endParaRPr lang="en-US" sz="36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117" y="5362575"/>
            <a:ext cx="3153352" cy="148363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6014"/>
            <a:ext cx="17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Arial Narrow" panose="020B0606020202030204" pitchFamily="34" charset="0"/>
              </a:rPr>
              <a:t>YouTube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8948" y="2478214"/>
            <a:ext cx="2978092" cy="314118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040" y="2768648"/>
            <a:ext cx="1625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Google</a:t>
            </a:r>
            <a:b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Calendar</a:t>
            </a:r>
            <a:endParaRPr lang="en-US" sz="3200" b="1" dirty="0">
              <a:solidFill>
                <a:srgbClr val="FFC000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6469" y="4557436"/>
            <a:ext cx="2656496" cy="17809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469" y="408060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Maintained by CMRs</a:t>
            </a:r>
            <a:endParaRPr lang="en-US" sz="24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8948" y="5652654"/>
            <a:ext cx="2523720" cy="12268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5647" y="5657427"/>
            <a:ext cx="17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AD47">
                    <a:lumMod val="75000"/>
                  </a:srgbClr>
                </a:solidFill>
                <a:latin typeface="Arial Narrow" panose="020B0606020202030204" pitchFamily="34" charset="0"/>
              </a:rPr>
              <a:t>Maintained by social workers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  <p:bldP spid="10" grpId="0" animBg="1"/>
      <p:bldP spid="11" grpId="0"/>
      <p:bldP spid="14" grpId="0" animBg="1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Admitting scheme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75" y="1384299"/>
            <a:ext cx="113728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113" y="510952"/>
            <a:ext cx="9020685" cy="6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839" y="722514"/>
            <a:ext cx="9488959" cy="634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4" y="0"/>
            <a:ext cx="10515600" cy="814317"/>
          </a:xfrm>
        </p:spPr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775" y="2776451"/>
            <a:ext cx="2937221" cy="178098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81" y="2497611"/>
            <a:ext cx="139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Twitter</a:t>
            </a:r>
            <a:endParaRPr lang="en-US" sz="36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117" y="5362575"/>
            <a:ext cx="3153352" cy="148363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6014"/>
            <a:ext cx="17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Arial Narrow" panose="020B0606020202030204" pitchFamily="34" charset="0"/>
              </a:rPr>
              <a:t>YouTube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8948" y="2478214"/>
            <a:ext cx="2978092" cy="314118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040" y="2768648"/>
            <a:ext cx="1625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Google</a:t>
            </a:r>
            <a:b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Calendar</a:t>
            </a:r>
            <a:endParaRPr lang="en-US" sz="3200" b="1" dirty="0">
              <a:solidFill>
                <a:srgbClr val="FFC000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6468" y="4557436"/>
            <a:ext cx="2658731" cy="17809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469" y="408060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Maintained by CMRs</a:t>
            </a:r>
            <a:endParaRPr lang="en-US" sz="24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8948" y="5652654"/>
            <a:ext cx="2523720" cy="12268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5647" y="5657427"/>
            <a:ext cx="17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AD47">
                    <a:lumMod val="75000"/>
                  </a:srgbClr>
                </a:solidFill>
                <a:latin typeface="Arial Narrow" panose="020B0606020202030204" pitchFamily="34" charset="0"/>
              </a:rPr>
              <a:t>Maintained by social workers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  <p:bldP spid="12" grpId="0" animBg="1"/>
      <p:bldP spid="13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0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1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>
            <p:ph type="body" idx="1"/>
          </p:nvPr>
        </p:nvSpPr>
        <p:spPr>
          <a:xfrm>
            <a:off x="1905000" y="914401"/>
            <a:ext cx="8229600" cy="4525963"/>
          </a:xfrm>
          <a:ln/>
        </p:spPr>
        <p:txBody>
          <a:bodyPr/>
          <a:lstStyle/>
          <a:p>
            <a:pPr marL="71438" indent="0"/>
            <a:r>
              <a:rPr lang="en-US" altLang="en-US"/>
              <a:t>Layout: Dashboard</a:t>
            </a:r>
          </a:p>
        </p:txBody>
      </p:sp>
      <p:sp>
        <p:nvSpPr>
          <p:cNvPr id="12294" name="Rectangle 6"/>
          <p:cNvSpPr>
            <a:spLocks noChangeArrowheads="1"/>
          </p:cNvSpPr>
          <p:nvPr>
            <p:ph type="title"/>
          </p:nvPr>
        </p:nvSpPr>
        <p:spPr>
          <a:xfrm>
            <a:off x="1905000" y="15875"/>
            <a:ext cx="8229600" cy="1143000"/>
          </a:xfrm>
          <a:ln/>
        </p:spPr>
        <p:txBody>
          <a:bodyPr/>
          <a:lstStyle/>
          <a:p>
            <a:r>
              <a:rPr lang="en-US" altLang="en-US"/>
              <a:t>Designing the blog</a:t>
            </a:r>
          </a:p>
        </p:txBody>
      </p:sp>
      <p:pic>
        <p:nvPicPr>
          <p:cNvPr id="12295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828800"/>
            <a:ext cx="88106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10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Calendar Integration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2" y="1249362"/>
            <a:ext cx="4714875" cy="517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50" y="1200150"/>
            <a:ext cx="4914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1048184"/>
            <a:ext cx="1216342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0" y="66500"/>
            <a:ext cx="10515600" cy="814317"/>
          </a:xfrm>
        </p:spPr>
        <p:txBody>
          <a:bodyPr/>
          <a:lstStyle/>
          <a:p>
            <a:r>
              <a:rPr lang="en-US" dirty="0" smtClean="0"/>
              <a:t>Google Calendar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775" y="2776451"/>
            <a:ext cx="2937221" cy="178098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81" y="2497611"/>
            <a:ext cx="139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Twitter</a:t>
            </a:r>
            <a:endParaRPr lang="en-US" sz="36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117" y="5362575"/>
            <a:ext cx="3153352" cy="148363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6014"/>
            <a:ext cx="17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Arial Narrow" panose="020B0606020202030204" pitchFamily="34" charset="0"/>
              </a:rPr>
              <a:t>YouTube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8948" y="2478214"/>
            <a:ext cx="2978092" cy="314118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040" y="2768648"/>
            <a:ext cx="1625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Google</a:t>
            </a:r>
            <a:b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3200" b="1" dirty="0" smtClean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Calendar</a:t>
            </a:r>
            <a:endParaRPr lang="en-US" sz="3200" b="1" dirty="0">
              <a:solidFill>
                <a:srgbClr val="FFC000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6469" y="4557436"/>
            <a:ext cx="2656496" cy="17809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469" y="408060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65676"/>
                </a:solidFill>
                <a:latin typeface="Arial Narrow" panose="020B0606020202030204" pitchFamily="34" charset="0"/>
              </a:rPr>
              <a:t>Maintained by CMRs</a:t>
            </a:r>
            <a:endParaRPr lang="en-US" sz="2400" b="1" dirty="0">
              <a:solidFill>
                <a:srgbClr val="46567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8948" y="5652654"/>
            <a:ext cx="2523720" cy="12268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5647" y="5657427"/>
            <a:ext cx="17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AD47">
                    <a:lumMod val="75000"/>
                  </a:srgbClr>
                </a:solidFill>
                <a:latin typeface="Arial Narrow" panose="020B0606020202030204" pitchFamily="34" charset="0"/>
              </a:rPr>
              <a:t>Maintained by social workers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Discharge Planning: </a:t>
            </a:r>
            <a:r>
              <a:rPr lang="en-US" b="0" dirty="0" smtClean="0"/>
              <a:t>Maintained by social workers</a:t>
            </a:r>
            <a:endParaRPr lang="en-US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640" y="1129838"/>
            <a:ext cx="9123651" cy="677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443841"/>
            <a:ext cx="746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wi·ki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website that allows collaborative editing of its content and structure by its users.</a:t>
            </a:r>
          </a:p>
        </p:txBody>
      </p:sp>
    </p:spTree>
    <p:extLst>
      <p:ext uri="{BB962C8B-B14F-4D97-AF65-F5344CB8AC3E}">
        <p14:creationId xmlns:p14="http://schemas.microsoft.com/office/powerpoint/2010/main" val="31934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245" y="914400"/>
            <a:ext cx="126301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17" y="2495550"/>
            <a:ext cx="9296400" cy="573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45" y="0"/>
            <a:ext cx="12811125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5" y="2404291"/>
            <a:ext cx="9280525" cy="52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22" y="0"/>
            <a:ext cx="9391650" cy="5848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9400" y="1485900"/>
            <a:ext cx="2451100" cy="12827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6" y="974725"/>
            <a:ext cx="37814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-6578031" y="511443"/>
          <a:ext cx="5772716" cy="595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11016" y="201478"/>
          <a:ext cx="11693862" cy="6261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8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193677"/>
            <a:ext cx="10515600" cy="814317"/>
          </a:xfrm>
        </p:spPr>
        <p:txBody>
          <a:bodyPr/>
          <a:lstStyle/>
          <a:p>
            <a:r>
              <a:rPr lang="en-US" dirty="0" smtClean="0"/>
              <a:t>Electronic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/>
            </a:r>
            <a:br>
              <a:rPr lang="en-US" i="1" dirty="0" smtClean="0"/>
            </a:br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9600" y="1136330"/>
          <a:ext cx="111125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1528"/>
                <a:gridCol w="54509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Resources Available to All: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Resources Unique to VA Boston</a:t>
                      </a:r>
                      <a:endParaRPr lang="en-US" sz="28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VA Pulse</a:t>
                      </a: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: Wiki sites which can be formed and maintained at any VA site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Twitter</a:t>
                      </a: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: Feed of learning points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YouTube</a:t>
                      </a: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: Orientation</a:t>
                      </a:r>
                      <a:r>
                        <a:rPr lang="en-US" sz="2800" b="0" baseline="0" dirty="0" smtClean="0">
                          <a:latin typeface="Arial Narrow" panose="020B0606020202030204" pitchFamily="34" charset="0"/>
                        </a:rPr>
                        <a:t> videos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Screencast-O-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Matic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Google calendar</a:t>
                      </a: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: </a:t>
                      </a:r>
                      <a:br>
                        <a:rPr lang="en-US" sz="2800" b="0" dirty="0" smtClean="0">
                          <a:latin typeface="Arial Narrow" panose="020B0606020202030204" pitchFamily="34" charset="0"/>
                        </a:rPr>
                      </a:br>
                      <a:r>
                        <a:rPr lang="en-US" sz="2800" b="0" dirty="0" smtClean="0">
                          <a:latin typeface="Arial Narrow" panose="020B0606020202030204" pitchFamily="34" charset="0"/>
                        </a:rPr>
                        <a:t>Call schedule, conference</a:t>
                      </a:r>
                      <a:r>
                        <a:rPr lang="en-US" sz="2800" b="0" baseline="0" dirty="0" smtClean="0">
                          <a:latin typeface="Arial Narrow" panose="020B0606020202030204" pitchFamily="34" charset="0"/>
                        </a:rPr>
                        <a:t> schedule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Peer-to-Peer Evaluations Web App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Nightfloat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History &amp; Physical Feedback Web App</a:t>
                      </a:r>
                    </a:p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smtClean="0">
                          <a:latin typeface="Arial Narrow" panose="020B0606020202030204" pitchFamily="34" charset="0"/>
                        </a:rPr>
                        <a:t>Available to all and require very little technical expertise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smtClean="0">
                          <a:latin typeface="Arial Narrow" panose="020B0606020202030204" pitchFamily="34" charset="0"/>
                        </a:rPr>
                        <a:t>Can be emulated at your home institution, but will require some technical expertise.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2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mdi.osowebstudio.netdna-cdn.com/images/stories/doctor_with_cell_phone.jp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0544" y="-1"/>
            <a:ext cx="9683344" cy="67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50" y="1285293"/>
            <a:ext cx="4800927" cy="557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350" y="182130"/>
            <a:ext cx="4800927" cy="1103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Peer-to-peer Evaluations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338471"/>
            <a:ext cx="4938132" cy="1404730"/>
          </a:xfrm>
        </p:spPr>
        <p:txBody>
          <a:bodyPr>
            <a:normAutofit/>
          </a:bodyPr>
          <a:lstStyle/>
          <a:p>
            <a:r>
              <a:rPr lang="en-US" dirty="0" smtClean="0"/>
              <a:t>Web app</a:t>
            </a:r>
          </a:p>
          <a:p>
            <a:r>
              <a:rPr lang="en-US" dirty="0" smtClean="0"/>
              <a:t>Accessible on any mobile device, computer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876300" y="5126335"/>
            <a:ext cx="5778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Residents fill the form at the </a:t>
            </a:r>
            <a:r>
              <a:rPr lang="en-US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end of </a:t>
            </a:r>
            <a:r>
              <a:rPr lang="en-US" sz="28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teaching conference</a:t>
            </a:r>
            <a:endParaRPr lang="en-US" sz="28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4338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Design the blog</a:t>
            </a:r>
          </a:p>
        </p:txBody>
      </p:sp>
      <p:sp>
        <p:nvSpPr>
          <p:cNvPr id="14342" name="Rectangle 6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27025"/>
            <a:r>
              <a:rPr lang="en-US" altLang="en-US"/>
              <a:t>Content: Pages</a:t>
            </a:r>
          </a:p>
        </p:txBody>
      </p:sp>
      <p:pic>
        <p:nvPicPr>
          <p:cNvPr id="14343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057401"/>
            <a:ext cx="857885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77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Peer-to-peer Evaluations </a:t>
            </a:r>
            <a:r>
              <a:rPr lang="en-US" dirty="0" smtClean="0"/>
              <a:t>Admin Panel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56195" y="1423173"/>
            <a:ext cx="4997605" cy="4838492"/>
          </a:xfrm>
        </p:spPr>
        <p:txBody>
          <a:bodyPr/>
          <a:lstStyle/>
          <a:p>
            <a:r>
              <a:rPr lang="en-US" dirty="0" smtClean="0"/>
              <a:t>Password protected</a:t>
            </a:r>
          </a:p>
          <a:p>
            <a:r>
              <a:rPr lang="en-US" dirty="0" smtClean="0"/>
              <a:t>Each institution has administrative login - download evaluations of their trainees </a:t>
            </a:r>
            <a:r>
              <a:rPr lang="en-US" dirty="0" err="1" smtClean="0"/>
              <a:t>en</a:t>
            </a:r>
            <a:r>
              <a:rPr lang="en-US" dirty="0" smtClean="0"/>
              <a:t> masse</a:t>
            </a:r>
          </a:p>
          <a:p>
            <a:r>
              <a:rPr lang="en-US" dirty="0" smtClean="0"/>
              <a:t>Can be imported into programs like New Innovations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42" y="1423173"/>
            <a:ext cx="5130258" cy="5093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91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Peer-to-peer Evaluations Output: </a:t>
            </a:r>
            <a:r>
              <a:rPr lang="en-US" b="0" dirty="0" smtClean="0"/>
              <a:t>Microsoft Excel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" y="1670098"/>
            <a:ext cx="12136089" cy="41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4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replicate our success at your institution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070"/>
            <a:ext cx="10515600" cy="5367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These links are available on: </a:t>
            </a:r>
            <a:r>
              <a:rPr lang="en-US" sz="3600" u="sng" dirty="0" smtClean="0"/>
              <a:t>MedicineInnovation.com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endParaRPr lang="en-US" sz="3600" u="sng" dirty="0" smtClean="0"/>
          </a:p>
          <a:p>
            <a:r>
              <a:rPr lang="en-US" b="1" dirty="0" smtClean="0"/>
              <a:t>Create your own website</a:t>
            </a:r>
          </a:p>
          <a:p>
            <a:pPr lvl="1"/>
            <a:r>
              <a:rPr lang="en-US" dirty="0" smtClean="0"/>
              <a:t>Jive: Free through the VA (VAPulse.net)</a:t>
            </a:r>
          </a:p>
          <a:p>
            <a:pPr lvl="1"/>
            <a:r>
              <a:rPr lang="en-US" dirty="0" err="1" smtClean="0"/>
              <a:t>Wix</a:t>
            </a:r>
            <a:r>
              <a:rPr lang="en-US" dirty="0" smtClean="0"/>
              <a:t>: Free (Example: http</a:t>
            </a:r>
            <a:r>
              <a:rPr lang="en-US" dirty="0"/>
              <a:t>://</a:t>
            </a:r>
            <a:r>
              <a:rPr lang="en-US" dirty="0" smtClean="0"/>
              <a:t>arrowheademergency.wix.com/armcemresidency)</a:t>
            </a:r>
          </a:p>
          <a:p>
            <a:r>
              <a:rPr lang="en-US" b="1" dirty="0" smtClean="0"/>
              <a:t>Use free web resources</a:t>
            </a:r>
          </a:p>
          <a:p>
            <a:pPr lvl="1"/>
            <a:r>
              <a:rPr lang="en-US" dirty="0" smtClean="0"/>
              <a:t>YouTube</a:t>
            </a:r>
          </a:p>
          <a:p>
            <a:pPr lvl="1"/>
            <a:r>
              <a:rPr lang="en-US" dirty="0" smtClean="0"/>
              <a:t>Screen Cast-O-</a:t>
            </a:r>
            <a:r>
              <a:rPr lang="en-US" dirty="0" err="1" smtClean="0"/>
              <a:t>Matic</a:t>
            </a:r>
            <a:endParaRPr lang="en-US" dirty="0" smtClean="0"/>
          </a:p>
          <a:p>
            <a:pPr lvl="1"/>
            <a:r>
              <a:rPr lang="en-US" dirty="0" smtClean="0"/>
              <a:t>Google Calendar</a:t>
            </a:r>
          </a:p>
          <a:p>
            <a:pPr lvl="1"/>
            <a:r>
              <a:rPr lang="en-US" dirty="0" smtClean="0"/>
              <a:t>Twitter</a:t>
            </a:r>
          </a:p>
          <a:p>
            <a:r>
              <a:rPr lang="en-US" b="1" dirty="0" smtClean="0"/>
              <a:t>GoDaddy.com</a:t>
            </a:r>
            <a:r>
              <a:rPr lang="en-US" dirty="0" smtClean="0"/>
              <a:t>: To buy a domain name (ex. WikiRox.com, $7/year)</a:t>
            </a:r>
          </a:p>
        </p:txBody>
      </p:sp>
    </p:spTree>
    <p:extLst>
      <p:ext uri="{BB962C8B-B14F-4D97-AF65-F5344CB8AC3E}">
        <p14:creationId xmlns:p14="http://schemas.microsoft.com/office/powerpoint/2010/main" val="35970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We are Happy to Help!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Mark Tuttle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9" y="4958861"/>
            <a:ext cx="5157787" cy="16705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Beth Israel Deaconess Med. Center</a:t>
            </a:r>
          </a:p>
          <a:p>
            <a:r>
              <a:rPr lang="en-US" dirty="0" smtClean="0"/>
              <a:t>VA Boston Chief Medical Resident</a:t>
            </a:r>
          </a:p>
          <a:p>
            <a:r>
              <a:rPr lang="en-US" dirty="0" smtClean="0"/>
              <a:t>Former Senior Web Developer</a:t>
            </a:r>
          </a:p>
          <a:p>
            <a:pPr marL="0" indent="0" algn="ctr">
              <a:buNone/>
            </a:pPr>
            <a:r>
              <a:rPr lang="en-US" u="sng" dirty="0" smtClean="0"/>
              <a:t>Mark.Tuttle@va.gov</a:t>
            </a:r>
            <a:endParaRPr lang="en-US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Faisal Rahman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1" y="4958860"/>
            <a:ext cx="5183188" cy="16705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Boston Medical Center</a:t>
            </a:r>
          </a:p>
          <a:p>
            <a:r>
              <a:rPr lang="en-US" dirty="0" smtClean="0"/>
              <a:t>VA Boston Chief Medical Resident</a:t>
            </a:r>
          </a:p>
          <a:p>
            <a:r>
              <a:rPr lang="en-US" dirty="0" smtClean="0"/>
              <a:t>Technophile</a:t>
            </a:r>
          </a:p>
          <a:p>
            <a:pPr marL="0" indent="0" algn="ctr">
              <a:buNone/>
            </a:pPr>
            <a:r>
              <a:rPr lang="en-US" u="sng" dirty="0" smtClean="0"/>
              <a:t>Faisal.Rahman@va.gov</a:t>
            </a:r>
            <a:endParaRPr lang="en-US" u="sng" dirty="0"/>
          </a:p>
        </p:txBody>
      </p:sp>
      <p:pic>
        <p:nvPicPr>
          <p:cNvPr id="1026" name="Picture 2" descr="Head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11" y="2505075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eadshot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795" y="2466939"/>
            <a:ext cx="2286000" cy="22368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reeform 1"/>
          <p:cNvSpPr>
            <a:spLocks/>
          </p:cNvSpPr>
          <p:nvPr/>
        </p:nvSpPr>
        <p:spPr bwMode="auto">
          <a:xfrm>
            <a:off x="2022475" y="5943600"/>
            <a:ext cx="4940300" cy="922338"/>
          </a:xfrm>
          <a:custGeom>
            <a:avLst/>
            <a:gdLst>
              <a:gd name="T0" fmla="*/ 0 w 21600"/>
              <a:gd name="T1" fmla="*/ 128 h 21600"/>
              <a:gd name="T2" fmla="*/ 21600 w 21600"/>
              <a:gd name="T3" fmla="*/ 21600 h 21600"/>
              <a:gd name="T4" fmla="*/ 16039 w 21600"/>
              <a:gd name="T5" fmla="*/ 21600 h 21600"/>
              <a:gd name="T6" fmla="*/ 3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86" name="Freeform 2"/>
          <p:cNvSpPr>
            <a:spLocks/>
          </p:cNvSpPr>
          <p:nvPr/>
        </p:nvSpPr>
        <p:spPr bwMode="auto">
          <a:xfrm>
            <a:off x="2008189" y="5938838"/>
            <a:ext cx="3690937" cy="933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490 h 21600"/>
              <a:gd name="T4" fmla="*/ 17057 w 21600"/>
              <a:gd name="T5" fmla="*/ 21600 h 21600"/>
              <a:gd name="T6" fmla="*/ 46 w 21600"/>
              <a:gd name="T7" fmla="*/ 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87" name="AutoShape 3"/>
          <p:cNvSpPr>
            <a:spLocks/>
          </p:cNvSpPr>
          <p:nvPr/>
        </p:nvSpPr>
        <p:spPr bwMode="auto">
          <a:xfrm>
            <a:off x="1519237" y="5791200"/>
            <a:ext cx="3400426" cy="1079500"/>
          </a:xfrm>
          <a:prstGeom prst="rt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516063" y="5786438"/>
            <a:ext cx="3403601" cy="1084262"/>
          </a:xfrm>
          <a:prstGeom prst="line">
            <a:avLst/>
          </a:prstGeom>
          <a:noFill/>
          <a:ln w="12065" cap="flat">
            <a:solidFill>
              <a:srgbClr val="5EA3B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>
            <p:ph type="title"/>
          </p:nvPr>
        </p:nvSpPr>
        <p:spPr>
          <a:xfrm>
            <a:off x="1978025" y="0"/>
            <a:ext cx="8229600" cy="1143000"/>
          </a:xfrm>
          <a:ln/>
        </p:spPr>
        <p:txBody>
          <a:bodyPr/>
          <a:lstStyle/>
          <a:p>
            <a:r>
              <a:rPr lang="en-US" altLang="en-US"/>
              <a:t>Add users/grant access</a:t>
            </a:r>
          </a:p>
        </p:txBody>
      </p:sp>
      <p:pic>
        <p:nvPicPr>
          <p:cNvPr id="1639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55714"/>
            <a:ext cx="82296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/>
          </p:cNvSpPr>
          <p:nvPr/>
        </p:nvSpPr>
        <p:spPr bwMode="auto">
          <a:xfrm>
            <a:off x="1522413" y="3352800"/>
            <a:ext cx="91805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>
              <a:defRPr sz="1200">
                <a:solidFill>
                  <a:schemeClr val="tx1"/>
                </a:solidFill>
                <a:latin typeface="Gill Sans" charset="0"/>
              </a:defRPr>
            </a:lvl1pPr>
            <a:lvl2pPr>
              <a:defRPr sz="1200">
                <a:solidFill>
                  <a:schemeClr val="tx1"/>
                </a:solidFill>
                <a:latin typeface="Gill Sans" charset="0"/>
              </a:defRPr>
            </a:lvl2pPr>
            <a:lvl3pPr>
              <a:defRPr sz="1200">
                <a:solidFill>
                  <a:schemeClr val="tx1"/>
                </a:solidFill>
                <a:latin typeface="Gill Sans" charset="0"/>
              </a:defRPr>
            </a:lvl3pPr>
            <a:lvl4pPr>
              <a:defRPr sz="1200">
                <a:solidFill>
                  <a:schemeClr val="tx1"/>
                </a:solidFill>
                <a:latin typeface="Gill Sans" charset="0"/>
              </a:defRPr>
            </a:lvl4pPr>
            <a:lvl5pPr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Administrator</a:t>
            </a:r>
            <a:r>
              <a:rPr lang="en-US" altLang="en-US" sz="1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somebody who has access to all the administration features within a single 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Editor</a:t>
            </a:r>
            <a:r>
              <a:rPr lang="en-US" altLang="en-US" sz="1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somebody who can publish and manage posts including the posts of other users.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Author</a:t>
            </a:r>
            <a:r>
              <a:rPr lang="en-US" altLang="en-US" sz="1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somebody who can publish and manage their own posts.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Contributor</a:t>
            </a:r>
            <a:r>
              <a:rPr lang="en-US" altLang="en-US" sz="1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somebody who can write and manage their own posts but cannot publish them.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Subscriber</a:t>
            </a:r>
            <a:r>
              <a:rPr lang="en-US" altLang="en-US" sz="18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somebody who can only manage their profile. </a:t>
            </a:r>
          </a:p>
        </p:txBody>
      </p:sp>
      <p:sp>
        <p:nvSpPr>
          <p:cNvPr id="16392" name="Oval 8"/>
          <p:cNvSpPr>
            <a:spLocks/>
          </p:cNvSpPr>
          <p:nvPr/>
        </p:nvSpPr>
        <p:spPr bwMode="auto">
          <a:xfrm>
            <a:off x="1531938" y="2603500"/>
            <a:ext cx="1676400" cy="457200"/>
          </a:xfrm>
          <a:prstGeom prst="ellipse">
            <a:avLst/>
          </a:prstGeom>
          <a:noFill/>
          <a:ln w="25400" cap="flat">
            <a:solidFill>
              <a:srgbClr val="20768B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6393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58" y="4408486"/>
            <a:ext cx="17319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57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Morning Report Template (16x9)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ning Report - Portopulmonary hypertension (BIDMC Format).pptx" id="{C6B5483B-529A-42AE-A024-8676A03CB6AD}" vid="{BF5466A3-CC04-46C2-84A0-CF69AF2888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ning Report - Portopulmonary hypertension (BIDMC Format).pptx" id="{C6B5483B-529A-42AE-A024-8676A03CB6AD}" vid="{AC108A95-6E2B-4C0A-BC22-C18AF6B70362}"/>
    </a:ext>
  </a:extLst>
</a:theme>
</file>

<file path=ppt/theme/theme3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BDEEA"/>
      </a:accent1>
      <a:accent2>
        <a:srgbClr val="333399"/>
      </a:accent2>
      <a:accent3>
        <a:srgbClr val="FFFFFF"/>
      </a:accent3>
      <a:accent4>
        <a:srgbClr val="000000"/>
      </a:accent4>
      <a:accent5>
        <a:srgbClr val="D2ECF3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Lucida Grande"/>
        <a:ea typeface="ヒラギノ角ゴ ProN W6"/>
        <a:cs typeface="ヒラギノ角ゴ ProN W6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BDEEA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BDEEA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BDEEA"/>
      </a:accent1>
      <a:accent2>
        <a:srgbClr val="333399"/>
      </a:accent2>
      <a:accent3>
        <a:srgbClr val="FFFFFF"/>
      </a:accent3>
      <a:accent4>
        <a:srgbClr val="000000"/>
      </a:accent4>
      <a:accent5>
        <a:srgbClr val="D2ECF3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Grande"/>
        <a:ea typeface="ヒラギノ角ゴ ProN W6"/>
        <a:cs typeface="ヒラギノ角ゴ ProN W6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BDEEA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BDEEA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UofM-5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Morning Report Template (16x9)</Template>
  <TotalTime>370</TotalTime>
  <Words>1997</Words>
  <Application>Microsoft Office PowerPoint</Application>
  <PresentationFormat>Widescreen</PresentationFormat>
  <Paragraphs>464</Paragraphs>
  <Slides>83</Slides>
  <Notes>74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106" baseType="lpstr">
      <vt:lpstr>Arial</vt:lpstr>
      <vt:lpstr>Arial Narrow</vt:lpstr>
      <vt:lpstr>Calibri</vt:lpstr>
      <vt:lpstr>Calibri Light</vt:lpstr>
      <vt:lpstr>Garamond</vt:lpstr>
      <vt:lpstr>Gill Sans</vt:lpstr>
      <vt:lpstr>Lucida Grande</vt:lpstr>
      <vt:lpstr>Roboto</vt:lpstr>
      <vt:lpstr>Roboto Slab</vt:lpstr>
      <vt:lpstr>Times New Roman</vt:lpstr>
      <vt:lpstr>Verdana</vt:lpstr>
      <vt:lpstr>Wingdings</vt:lpstr>
      <vt:lpstr>Wingdings 2</vt:lpstr>
      <vt:lpstr>Wingdings 3</vt:lpstr>
      <vt:lpstr>ヒラギノ角ゴ ProN W3</vt:lpstr>
      <vt:lpstr>ヒラギノ角ゴ ProN W6</vt:lpstr>
      <vt:lpstr>Morning Report Template (16x9)</vt:lpstr>
      <vt:lpstr>Custom Design</vt:lpstr>
      <vt:lpstr>Default - Title Slide</vt:lpstr>
      <vt:lpstr>Default - Title and Content</vt:lpstr>
      <vt:lpstr>marina</vt:lpstr>
      <vt:lpstr>UofM-5</vt:lpstr>
      <vt:lpstr>Microsoft Graph Chart</vt:lpstr>
      <vt:lpstr>Blogs, Wikis, and Apps, Oh My:  Successfully Meeting Resident and Residency Program Technology Needs with Collaborative Media</vt:lpstr>
      <vt:lpstr>Blogging For Your Residents</vt:lpstr>
      <vt:lpstr>Our Story: The Inspiration</vt:lpstr>
      <vt:lpstr>How do you start?</vt:lpstr>
      <vt:lpstr>How do you start?</vt:lpstr>
      <vt:lpstr>Designing the blog</vt:lpstr>
      <vt:lpstr>Designing the blog</vt:lpstr>
      <vt:lpstr>Design the blog</vt:lpstr>
      <vt:lpstr>Add users/grant access</vt:lpstr>
      <vt:lpstr>Access:</vt:lpstr>
      <vt:lpstr>Start posting!</vt:lpstr>
      <vt:lpstr>Add media library</vt:lpstr>
      <vt:lpstr>Tips for posting</vt:lpstr>
      <vt:lpstr>Snap shots: Creighton Blog</vt:lpstr>
      <vt:lpstr>Snap shots: Creighton Blog</vt:lpstr>
      <vt:lpstr>Snap shots: Creighton Blog</vt:lpstr>
      <vt:lpstr>Snap shots: Creighton blog</vt:lpstr>
      <vt:lpstr>Snap shots: Creighton Blog</vt:lpstr>
      <vt:lpstr>How to maintain the blog?</vt:lpstr>
      <vt:lpstr>Challenges</vt:lpstr>
      <vt:lpstr>Data views per month 2014-2015</vt:lpstr>
      <vt:lpstr>Data views per month 2015/2016</vt:lpstr>
      <vt:lpstr>Questions?</vt:lpstr>
      <vt:lpstr>Credits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AgileMD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 and Cons</vt:lpstr>
      <vt:lpstr>Creating a Wiki: A one-stop-shop for learners at the Boston VA</vt:lpstr>
      <vt:lpstr>Electronic Resources</vt:lpstr>
      <vt:lpstr>Challenges at VA Boston (and other VAMCs)</vt:lpstr>
      <vt:lpstr>PowerPoint Presentation</vt:lpstr>
      <vt:lpstr>A problem: Duplication of efforts</vt:lpstr>
      <vt:lpstr>The solution: A single resource for many institutions</vt:lpstr>
      <vt:lpstr>WikiRox.com: A confluence of multiple resources</vt:lpstr>
      <vt:lpstr>PowerPoint Presentation</vt:lpstr>
      <vt:lpstr>Twitter: Follow us!  VA Boston CMRs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Admitting scheme</vt:lpstr>
      <vt:lpstr>Logistics</vt:lpstr>
      <vt:lpstr>PowerPoint Presentation</vt:lpstr>
      <vt:lpstr>Google Calendar Integration</vt:lpstr>
      <vt:lpstr>Google Calendar Integration</vt:lpstr>
      <vt:lpstr>PowerPoint Presentation</vt:lpstr>
      <vt:lpstr>Discharge Planning: Maintained by social workers</vt:lpstr>
      <vt:lpstr>PowerPoint Presentation</vt:lpstr>
      <vt:lpstr>PowerPoint Presentation</vt:lpstr>
      <vt:lpstr>PowerPoint Presentation</vt:lpstr>
      <vt:lpstr>PowerPoint Presentation</vt:lpstr>
      <vt:lpstr>Electronic Resources</vt:lpstr>
      <vt:lpstr>Peer-to-peer Evaluations</vt:lpstr>
      <vt:lpstr>Peer-to-peer Evaluations Admin Panel</vt:lpstr>
      <vt:lpstr>Peer-to-peer Evaluations Output: Microsoft Excel</vt:lpstr>
      <vt:lpstr>How to replicate our success at your institution</vt:lpstr>
      <vt:lpstr>We are Happy to Help!</vt:lpstr>
    </vt:vector>
  </TitlesOfParts>
  <Company>Veteran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Report</dc:title>
  <dc:creator>Department of Veterans Affairs</dc:creator>
  <cp:lastModifiedBy>Mark Tuttle</cp:lastModifiedBy>
  <cp:revision>32</cp:revision>
  <cp:lastPrinted>2016-01-04T12:35:16Z</cp:lastPrinted>
  <dcterms:created xsi:type="dcterms:W3CDTF">2016-03-15T21:32:20Z</dcterms:created>
  <dcterms:modified xsi:type="dcterms:W3CDTF">2016-04-19T18:35:39Z</dcterms:modified>
</cp:coreProperties>
</file>